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376" r:id="rId3"/>
    <p:sldId id="461" r:id="rId4"/>
    <p:sldId id="378" r:id="rId5"/>
    <p:sldId id="504" r:id="rId6"/>
    <p:sldId id="379" r:id="rId7"/>
    <p:sldId id="444" r:id="rId8"/>
    <p:sldId id="351" r:id="rId9"/>
    <p:sldId id="350" r:id="rId10"/>
    <p:sldId id="462" r:id="rId11"/>
    <p:sldId id="360" r:id="rId12"/>
    <p:sldId id="390" r:id="rId13"/>
    <p:sldId id="391" r:id="rId14"/>
    <p:sldId id="392" r:id="rId15"/>
    <p:sldId id="394" r:id="rId16"/>
    <p:sldId id="398" r:id="rId17"/>
    <p:sldId id="395" r:id="rId18"/>
    <p:sldId id="399" r:id="rId19"/>
    <p:sldId id="400" r:id="rId20"/>
    <p:sldId id="463" r:id="rId21"/>
    <p:sldId id="482" r:id="rId22"/>
    <p:sldId id="467" r:id="rId23"/>
    <p:sldId id="485" r:id="rId24"/>
    <p:sldId id="483" r:id="rId25"/>
    <p:sldId id="486" r:id="rId26"/>
    <p:sldId id="469" r:id="rId27"/>
    <p:sldId id="470" r:id="rId28"/>
    <p:sldId id="471" r:id="rId29"/>
    <p:sldId id="472" r:id="rId30"/>
    <p:sldId id="473" r:id="rId31"/>
    <p:sldId id="487" r:id="rId32"/>
    <p:sldId id="488" r:id="rId33"/>
    <p:sldId id="493" r:id="rId34"/>
    <p:sldId id="494" r:id="rId35"/>
    <p:sldId id="495" r:id="rId36"/>
    <p:sldId id="496" r:id="rId37"/>
    <p:sldId id="497" r:id="rId38"/>
    <p:sldId id="498" r:id="rId39"/>
    <p:sldId id="499" r:id="rId40"/>
    <p:sldId id="500" r:id="rId41"/>
    <p:sldId id="368" r:id="rId42"/>
    <p:sldId id="505" r:id="rId43"/>
    <p:sldId id="506" r:id="rId44"/>
    <p:sldId id="454" r:id="rId45"/>
    <p:sldId id="437" r:id="rId46"/>
    <p:sldId id="458" r:id="rId47"/>
    <p:sldId id="507" r:id="rId48"/>
    <p:sldId id="508" r:id="rId49"/>
    <p:sldId id="509" r:id="rId50"/>
    <p:sldId id="512" r:id="rId51"/>
    <p:sldId id="511" r:id="rId52"/>
    <p:sldId id="510" r:id="rId53"/>
    <p:sldId id="513" r:id="rId54"/>
    <p:sldId id="514" r:id="rId55"/>
    <p:sldId id="515" r:id="rId56"/>
    <p:sldId id="516" r:id="rId57"/>
    <p:sldId id="517" r:id="rId58"/>
    <p:sldId id="370" r:id="rId59"/>
    <p:sldId id="372" r:id="rId60"/>
    <p:sldId id="373" r:id="rId61"/>
    <p:sldId id="374" r:id="rId62"/>
    <p:sldId id="459" r:id="rId63"/>
    <p:sldId id="464" r:id="rId64"/>
    <p:sldId id="335" r:id="rId65"/>
    <p:sldId id="341" r:id="rId66"/>
    <p:sldId id="342" r:id="rId67"/>
    <p:sldId id="343" r:id="rId68"/>
    <p:sldId id="344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88" autoAdjust="0"/>
    <p:restoredTop sz="81893" autoAdjust="0"/>
  </p:normalViewPr>
  <p:slideViewPr>
    <p:cSldViewPr snapToGrid="0" snapToObjects="1">
      <p:cViewPr>
        <p:scale>
          <a:sx n="76" d="100"/>
          <a:sy n="76" d="100"/>
        </p:scale>
        <p:origin x="6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6/14/16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Sparse representations have been widely used in many computer vision problems</a:t>
            </a:r>
            <a:r>
              <a:rPr lang="en-US" baseline="0" dirty="0" smtClean="0"/>
              <a:t> such as face recognition.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build a dictionary from the gallery images.</a:t>
            </a:r>
          </a:p>
          <a:p>
            <a:endParaRPr lang="en-US" dirty="0" smtClean="0"/>
          </a:p>
          <a:p>
            <a:r>
              <a:rPr lang="en-US" dirty="0" smtClean="0"/>
              <a:t>We reconstruct</a:t>
            </a:r>
            <a:r>
              <a:rPr lang="en-US" baseline="0" dirty="0" smtClean="0"/>
              <a:t> the query image using a sparse combination of the dictionary.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recognize the subject by searching the minimal reconstruction error.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Huge dictionary</a:t>
            </a:r>
          </a:p>
          <a:p>
            <a:endParaRPr lang="en-US" dirty="0" smtClean="0"/>
          </a:p>
          <a:p>
            <a:r>
              <a:rPr lang="en-US" dirty="0" smtClean="0"/>
              <a:t>Sparse representation could be very time consuming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 op; </a:t>
            </a:r>
            <a:r>
              <a:rPr lang="en-US" dirty="0" err="1" smtClean="0"/>
              <a:t>op.R</a:t>
            </a:r>
            <a:r>
              <a:rPr lang="en-US" dirty="0" smtClean="0"/>
              <a:t>=40;op.Q=80;op.m2=800;op.k=20;op.n=10;op.show=3;op.alpha=1;op.stoplist=0;p=</a:t>
            </a:r>
            <a:r>
              <a:rPr lang="en-US" dirty="0" err="1" smtClean="0"/>
              <a:t>asr_main_map</a:t>
            </a:r>
            <a:r>
              <a:rPr lang="en-US" dirty="0" smtClean="0"/>
              <a:t>('</a:t>
            </a:r>
            <a:r>
              <a:rPr lang="en-US" dirty="0" err="1" smtClean="0"/>
              <a:t>ar</a:t>
            </a:r>
            <a:r>
              <a:rPr lang="en-US" smtClean="0"/>
              <a:t>+',op)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8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53C9E-151A-4E35-AB29-F5643526EBC4}" type="slidenum">
              <a:rPr lang="es-ES"/>
              <a:pPr/>
              <a:t>44</a:t>
            </a:fld>
            <a:endParaRPr lang="es-E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10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problem gives rise to some interesting questions</a:t>
            </a:r>
          </a:p>
          <a:p>
            <a:endParaRPr lang="en-US" dirty="0" smtClean="0"/>
          </a:p>
          <a:p>
            <a:r>
              <a:rPr lang="en-US" dirty="0" smtClean="0"/>
              <a:t>This problem raises some interesting questions</a:t>
            </a:r>
          </a:p>
          <a:p>
            <a:endParaRPr lang="en-US" dirty="0" smtClean="0"/>
          </a:p>
          <a:p>
            <a:r>
              <a:rPr lang="en-US" dirty="0" smtClean="0"/>
              <a:t>Some interesting</a:t>
            </a:r>
            <a:r>
              <a:rPr lang="en-US" baseline="0" dirty="0" smtClean="0"/>
              <a:t> questions arise out of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68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453C9E-151A-4E35-AB29-F5643526EBC4}" type="slidenum">
              <a:rPr lang="es-ES"/>
              <a:pPr/>
              <a:t>53</a:t>
            </a:fld>
            <a:endParaRPr lang="es-E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2939"/>
            <a:ext cx="5487013" cy="4114587"/>
          </a:xfrm>
        </p:spPr>
        <p:txBody>
          <a:bodyPr/>
          <a:lstStyle/>
          <a:p>
            <a:r>
              <a:rPr lang="en-US" noProof="0" dirty="0" smtClean="0"/>
              <a:t>JAFFE: 7</a:t>
            </a:r>
            <a:r>
              <a:rPr lang="en-US" baseline="0" noProof="0" dirty="0" smtClean="0"/>
              <a:t> classes: anger, disgust, fear, happiness, sadness, surprise and neutral (29 for training)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Disguise: 3 classes: With scarf, with sunglasses, no disguise (20 for training)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Gender: 2 classes: Female and Male (440 for training)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Race: 5 classes: Asian, black, Hispanic, Indian, White (79 for training)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079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random patches be used to recognize any</a:t>
            </a:r>
            <a:r>
              <a:rPr lang="en-US" baseline="0" dirty="0" smtClean="0"/>
              <a:t> </a:t>
            </a:r>
            <a:r>
              <a:rPr lang="en-US" dirty="0" smtClean="0"/>
              <a:t>facial</a:t>
            </a:r>
            <a:r>
              <a:rPr lang="en-US" baseline="0" dirty="0" smtClean="0"/>
              <a:t> attribute?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15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random patches be used to recognize any</a:t>
            </a:r>
            <a:r>
              <a:rPr lang="en-US" baseline="0" dirty="0" smtClean="0"/>
              <a:t> </a:t>
            </a:r>
            <a:r>
              <a:rPr lang="en-US" dirty="0" smtClean="0"/>
              <a:t>facial</a:t>
            </a:r>
            <a:r>
              <a:rPr lang="en-US" baseline="0" dirty="0" smtClean="0"/>
              <a:t> attribute?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1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random patches be used to recognize any</a:t>
            </a:r>
            <a:r>
              <a:rPr lang="en-US" baseline="0" dirty="0" smtClean="0"/>
              <a:t> </a:t>
            </a:r>
            <a:r>
              <a:rPr lang="en-US" dirty="0" smtClean="0"/>
              <a:t>facial</a:t>
            </a:r>
            <a:r>
              <a:rPr lang="en-US" baseline="0" dirty="0" smtClean="0"/>
              <a:t> attribute?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problem gives rise to some interesting questions</a:t>
            </a:r>
          </a:p>
          <a:p>
            <a:endParaRPr lang="en-US" dirty="0" smtClean="0"/>
          </a:p>
          <a:p>
            <a:r>
              <a:rPr lang="en-US" dirty="0" smtClean="0"/>
              <a:t>This problem raises some interesting questions</a:t>
            </a:r>
          </a:p>
          <a:p>
            <a:endParaRPr lang="en-US" dirty="0" smtClean="0"/>
          </a:p>
          <a:p>
            <a:r>
              <a:rPr lang="en-US" dirty="0" smtClean="0"/>
              <a:t>Some interesting</a:t>
            </a:r>
            <a:r>
              <a:rPr lang="en-US" baseline="0" dirty="0" smtClean="0"/>
              <a:t> questions arise out of this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random patches be used to recognize any</a:t>
            </a:r>
            <a:r>
              <a:rPr lang="en-US" baseline="0" dirty="0" smtClean="0"/>
              <a:t> </a:t>
            </a:r>
            <a:r>
              <a:rPr lang="en-US" dirty="0" smtClean="0"/>
              <a:t>facial</a:t>
            </a:r>
            <a:r>
              <a:rPr lang="en-US" baseline="0" dirty="0" smtClean="0"/>
              <a:t> attribute?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1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random patches be used to recognize any</a:t>
            </a:r>
            <a:r>
              <a:rPr lang="en-US" baseline="0" dirty="0" smtClean="0"/>
              <a:t> </a:t>
            </a:r>
            <a:r>
              <a:rPr lang="en-US" dirty="0" smtClean="0"/>
              <a:t>facial</a:t>
            </a:r>
            <a:r>
              <a:rPr lang="en-US" baseline="0" dirty="0" smtClean="0"/>
              <a:t> attribute?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0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6/14/16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6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jpeg"/><Relationship Id="rId12" Type="http://schemas.microsoft.com/office/2007/relationships/hdphoto" Target="../media/hdphoto3.wdp"/><Relationship Id="rId13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Relationship Id="rId9" Type="http://schemas.openxmlformats.org/officeDocument/2006/relationships/image" Target="../media/image26.jpeg"/><Relationship Id="rId10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slide" Target="slide5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9" Type="http://schemas.microsoft.com/office/2007/relationships/media" Target="../media/media5.mp4"/><Relationship Id="rId20" Type="http://schemas.openxmlformats.org/officeDocument/2006/relationships/image" Target="../media/image37.png"/><Relationship Id="rId21" Type="http://schemas.openxmlformats.org/officeDocument/2006/relationships/slide" Target="slide58.xml"/><Relationship Id="rId10" Type="http://schemas.openxmlformats.org/officeDocument/2006/relationships/video" Target="../media/media5.mp4"/><Relationship Id="rId11" Type="http://schemas.microsoft.com/office/2007/relationships/media" Target="../media/media6.mp4"/><Relationship Id="rId12" Type="http://schemas.openxmlformats.org/officeDocument/2006/relationships/video" Target="../media/media6.mp4"/><Relationship Id="rId13" Type="http://schemas.openxmlformats.org/officeDocument/2006/relationships/slideLayout" Target="../slideLayouts/slideLayout12.xml"/><Relationship Id="rId14" Type="http://schemas.openxmlformats.org/officeDocument/2006/relationships/notesSlide" Target="../notesSlides/notesSlide39.xml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slide" Target="slide5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" Type="http://schemas.microsoft.com/office/2007/relationships/media" Target="../media/media7.mp4"/><Relationship Id="rId2" Type="http://schemas.openxmlformats.org/officeDocument/2006/relationships/video" Target="../media/media7.mp4"/><Relationship Id="rId3" Type="http://schemas.microsoft.com/office/2007/relationships/media" Target="../media/media8.mp4"/><Relationship Id="rId4" Type="http://schemas.openxmlformats.org/officeDocument/2006/relationships/video" Target="../media/media8.mp4"/><Relationship Id="rId5" Type="http://schemas.microsoft.com/office/2007/relationships/media" Target="../media/media9.mp4"/><Relationship Id="rId6" Type="http://schemas.openxmlformats.org/officeDocument/2006/relationships/video" Target="../media/media9.mp4"/><Relationship Id="rId7" Type="http://schemas.microsoft.com/office/2007/relationships/media" Target="../media/media10.mp4"/><Relationship Id="rId8" Type="http://schemas.openxmlformats.org/officeDocument/2006/relationships/video" Target="../media/media10.mp4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ery.index.puc.c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678" y="1826033"/>
            <a:ext cx="7922942" cy="14700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Face Recognition via Adaptive Sparse Representations of Random Patches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3214831" cy="193881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Domingo Mery</a:t>
            </a: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Department of Computer Science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Universidad Católica de Chile</a:t>
            </a:r>
          </a:p>
          <a:p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72500" y="3891655"/>
            <a:ext cx="3214831" cy="193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rebuchet MS"/>
                <a:cs typeface="Trebuchet MS"/>
              </a:rPr>
              <a:t>Kevin Bowyer</a:t>
            </a: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Department of Computer Science &amp; Eng.</a:t>
            </a:r>
          </a:p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University of Notre Dame</a:t>
            </a:r>
          </a:p>
          <a:p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22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53" y="2389886"/>
            <a:ext cx="1342129" cy="16667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7859" y="29291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37295" y="31539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30359" y="30815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4895" y="27856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37295" y="2695300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46795" y="2593700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27159" y="30815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5495" y="28999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67395" y="2682600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3347" y="33092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82547" y="34743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85965" y="34616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660029" y="3046267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82547" y="29409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59967" y="2651636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82765" y="34616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00470" y="343025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82765" y="29282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589381" y="2389886"/>
            <a:ext cx="293867" cy="16667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37074" y="2673343"/>
            <a:ext cx="2338284" cy="1098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 Recognition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2" idx="1"/>
            <a:endCxn id="29" idx="1"/>
          </p:cNvCxnSpPr>
          <p:nvPr/>
        </p:nvCxnSpPr>
        <p:spPr>
          <a:xfrm flipV="1">
            <a:off x="3883248" y="3222588"/>
            <a:ext cx="353826" cy="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575438" y="3217548"/>
            <a:ext cx="353826" cy="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5791" y="3034341"/>
            <a:ext cx="198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"/>
                <a:cs typeface="Courier"/>
              </a:rPr>
              <a:t>Miguel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"/>
                <a:cs typeface="Courier"/>
              </a:rPr>
              <a:t>García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612586" y="40984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rebuchet MS"/>
                <a:cs typeface="Trebuchet MS"/>
              </a:rPr>
              <a:t>Can </a:t>
            </a:r>
            <a:r>
              <a:rPr lang="en-US" sz="3200" dirty="0" smtClean="0">
                <a:solidFill>
                  <a:schemeClr val="accent6"/>
                </a:solidFill>
                <a:latin typeface="Trebuchet MS"/>
                <a:cs typeface="Trebuchet MS"/>
              </a:rPr>
              <a:t>random patches</a:t>
            </a:r>
            <a:r>
              <a:rPr lang="en-US" sz="3200" dirty="0" smtClean="0">
                <a:latin typeface="Trebuchet MS"/>
                <a:cs typeface="Trebuchet MS"/>
              </a:rPr>
              <a:t> be used </a:t>
            </a:r>
          </a:p>
          <a:p>
            <a:r>
              <a:rPr lang="en-US" sz="3200" dirty="0" smtClean="0">
                <a:latin typeface="Trebuchet MS"/>
                <a:cs typeface="Trebuchet MS"/>
              </a:rPr>
              <a:t>to recognize any face?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737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844" y="2782415"/>
            <a:ext cx="296747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Motivation</a:t>
            </a:r>
          </a:p>
          <a:p>
            <a:pPr marL="514350" indent="-514350">
              <a:buAutoNum type="arabicPeriod"/>
            </a:pPr>
            <a:endParaRPr lang="en-US" sz="3200" dirty="0"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latin typeface="Trebuchet MS"/>
                <a:cs typeface="Trebuchet MS"/>
              </a:rPr>
              <a:t>Method</a:t>
            </a:r>
            <a:endParaRPr lang="en-US" sz="3200" dirty="0" smtClean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Experiments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Conclusions</a:t>
            </a: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2586" y="40984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Can random patches be used 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 recognize any face?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1380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>
              <a:endCxn id="183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4033855" y="4550950"/>
            <a:ext cx="1299921" cy="706808"/>
            <a:chOff x="4033855" y="4550950"/>
            <a:chExt cx="1299921" cy="706808"/>
          </a:xfrm>
        </p:grpSpPr>
        <p:sp>
          <p:nvSpPr>
            <p:cNvPr id="212" name="Rectangle 211"/>
            <p:cNvSpPr/>
            <p:nvPr/>
          </p:nvSpPr>
          <p:spPr>
            <a:xfrm>
              <a:off x="4171283" y="4550950"/>
              <a:ext cx="1162493" cy="70680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classification</a:t>
              </a:r>
            </a:p>
          </p:txBody>
        </p:sp>
        <p:cxnSp>
          <p:nvCxnSpPr>
            <p:cNvPr id="213" name="Straight Arrow Connector 212"/>
            <p:cNvCxnSpPr>
              <a:stCxn id="183" idx="3"/>
              <a:endCxn id="212" idx="1"/>
            </p:cNvCxnSpPr>
            <p:nvPr/>
          </p:nvCxnSpPr>
          <p:spPr>
            <a:xfrm flipV="1">
              <a:off x="4033855" y="4904354"/>
              <a:ext cx="137428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/>
        </p:nvGrpSpPr>
        <p:grpSpPr>
          <a:xfrm>
            <a:off x="5341785" y="4776562"/>
            <a:ext cx="1221265" cy="276999"/>
            <a:chOff x="5341785" y="4676290"/>
            <a:chExt cx="1221265" cy="276999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5341785" y="4833341"/>
              <a:ext cx="75600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ectangle 217"/>
            <p:cNvSpPr/>
            <p:nvPr/>
          </p:nvSpPr>
          <p:spPr>
            <a:xfrm>
              <a:off x="6181741" y="4676290"/>
              <a:ext cx="3813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238" name="Rectangle 237"/>
          <p:cNvSpPr/>
          <p:nvPr/>
        </p:nvSpPr>
        <p:spPr>
          <a:xfrm>
            <a:off x="2318102" y="3505138"/>
            <a:ext cx="4746746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classifier’s design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3908817"/>
            <a:ext cx="2563" cy="649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8" name="Picture 47" descr="face0119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31" y="1903435"/>
            <a:ext cx="489660" cy="60935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16" y="1903435"/>
            <a:ext cx="489660" cy="6093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90" y="1917479"/>
            <a:ext cx="489659" cy="60935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2138682"/>
            <a:ext cx="489660" cy="6093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1" y="2139216"/>
            <a:ext cx="489659" cy="6093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22" y="2138682"/>
            <a:ext cx="489660" cy="60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>
              <a:endCxn id="183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033855" y="4550950"/>
            <a:ext cx="1325426" cy="706808"/>
            <a:chOff x="4033855" y="4550950"/>
            <a:chExt cx="1325426" cy="706808"/>
          </a:xfrm>
        </p:grpSpPr>
        <p:sp>
          <p:nvSpPr>
            <p:cNvPr id="67" name="Rectangle 66"/>
            <p:cNvSpPr/>
            <p:nvPr/>
          </p:nvSpPr>
          <p:spPr>
            <a:xfrm>
              <a:off x="4171282" y="4550950"/>
              <a:ext cx="1187999" cy="706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sparse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representation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classification</a:t>
              </a:r>
            </a:p>
          </p:txBody>
        </p:sp>
        <p:cxnSp>
          <p:nvCxnSpPr>
            <p:cNvPr id="68" name="Straight Arrow Connector 67"/>
            <p:cNvCxnSpPr>
              <a:endCxn id="67" idx="1"/>
            </p:cNvCxnSpPr>
            <p:nvPr/>
          </p:nvCxnSpPr>
          <p:spPr>
            <a:xfrm flipV="1">
              <a:off x="4033855" y="4904354"/>
              <a:ext cx="137427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375206" y="4776562"/>
            <a:ext cx="1187844" cy="276999"/>
            <a:chOff x="5375206" y="4676290"/>
            <a:chExt cx="1187844" cy="276999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5375206" y="4833341"/>
              <a:ext cx="71999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181741" y="4676290"/>
              <a:ext cx="3813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latin typeface="Arial"/>
                  <a:cs typeface="Arial"/>
                </a:rPr>
                <a:t> </a:t>
              </a:r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pic>
        <p:nvPicPr>
          <p:cNvPr id="50" name="Picture 49" descr="face0119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31" y="1903435"/>
            <a:ext cx="489660" cy="60935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16" y="1903435"/>
            <a:ext cx="489660" cy="6093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90" y="1917479"/>
            <a:ext cx="489659" cy="6093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2138682"/>
            <a:ext cx="489660" cy="60935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1" y="2139216"/>
            <a:ext cx="489659" cy="6093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22" y="2138682"/>
            <a:ext cx="489660" cy="609354"/>
          </a:xfrm>
          <a:prstGeom prst="rect">
            <a:avLst/>
          </a:prstGeom>
        </p:spPr>
      </p:pic>
      <p:sp>
        <p:nvSpPr>
          <p:cNvPr id="60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97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>
              <a:endCxn id="183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033855" y="4550950"/>
            <a:ext cx="1325426" cy="706808"/>
            <a:chOff x="4033855" y="4550950"/>
            <a:chExt cx="1325426" cy="706808"/>
          </a:xfrm>
        </p:grpSpPr>
        <p:sp>
          <p:nvSpPr>
            <p:cNvPr id="67" name="Rectangle 66"/>
            <p:cNvSpPr/>
            <p:nvPr/>
          </p:nvSpPr>
          <p:spPr>
            <a:xfrm>
              <a:off x="4171282" y="4550950"/>
              <a:ext cx="1187999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>
              <a:endCxn id="67" idx="1"/>
            </p:cNvCxnSpPr>
            <p:nvPr/>
          </p:nvCxnSpPr>
          <p:spPr>
            <a:xfrm flipV="1">
              <a:off x="4033855" y="4904354"/>
              <a:ext cx="137427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375206" y="4776562"/>
            <a:ext cx="1187844" cy="276999"/>
            <a:chOff x="5375206" y="4676290"/>
            <a:chExt cx="1187844" cy="276999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5375206" y="4833341"/>
              <a:ext cx="71999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181741" y="4676290"/>
              <a:ext cx="3813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 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pic>
        <p:nvPicPr>
          <p:cNvPr id="49" name="Picture 48" descr="face0119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31" y="1903435"/>
            <a:ext cx="489660" cy="6093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16" y="1903435"/>
            <a:ext cx="489660" cy="60935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90" y="1917479"/>
            <a:ext cx="489659" cy="6093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2138682"/>
            <a:ext cx="489660" cy="6093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1" y="2139216"/>
            <a:ext cx="489659" cy="60935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22" y="2138682"/>
            <a:ext cx="489660" cy="609354"/>
          </a:xfrm>
          <a:prstGeom prst="rect">
            <a:avLst/>
          </a:prstGeom>
        </p:spPr>
      </p:pic>
      <p:sp>
        <p:nvSpPr>
          <p:cNvPr id="59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934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140" name="Picture 139" descr="face0119.bmp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033855" y="4550950"/>
            <a:ext cx="1325426" cy="706808"/>
            <a:chOff x="4033855" y="4550950"/>
            <a:chExt cx="1325426" cy="706808"/>
          </a:xfrm>
        </p:grpSpPr>
        <p:sp>
          <p:nvSpPr>
            <p:cNvPr id="67" name="Rectangle 66"/>
            <p:cNvSpPr/>
            <p:nvPr/>
          </p:nvSpPr>
          <p:spPr>
            <a:xfrm>
              <a:off x="4171282" y="4550950"/>
              <a:ext cx="1187999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>
              <a:endCxn id="67" idx="1"/>
            </p:cNvCxnSpPr>
            <p:nvPr/>
          </p:nvCxnSpPr>
          <p:spPr>
            <a:xfrm flipV="1">
              <a:off x="4033855" y="4904354"/>
              <a:ext cx="137427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375206" y="4776562"/>
            <a:ext cx="1187844" cy="276999"/>
            <a:chOff x="5375206" y="4676290"/>
            <a:chExt cx="1187844" cy="276999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5375206" y="4833341"/>
              <a:ext cx="71999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181741" y="4676290"/>
              <a:ext cx="3813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 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3" name="TextBox 5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4" name="TextBox 5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60" name="Rectangle 59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74" name="Rectangle 73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82" name="Rectangle 81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87" name="Rectangle 8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92" name="Rectangle 9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97" name="Rectangle 9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112" name="Rectangle 11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117" name="Rectangle 11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122" name="Rectangle 12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127" name="Straight Arrow Connector 126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43" name="Rectangle 14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44" name="Straight Arrow Connector 143"/>
            <p:cNvCxnSpPr>
              <a:endCxn id="143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grpSp>
        <p:nvGrpSpPr>
          <p:cNvPr id="151" name="Group 150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52" name="Straight Arrow Connector 151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939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143" name="Picture 142" descr="face0119.bmp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033855" y="4550950"/>
            <a:ext cx="1325426" cy="706808"/>
            <a:chOff x="4033855" y="4550950"/>
            <a:chExt cx="1325426" cy="706808"/>
          </a:xfrm>
        </p:grpSpPr>
        <p:sp>
          <p:nvSpPr>
            <p:cNvPr id="67" name="Rectangle 66"/>
            <p:cNvSpPr/>
            <p:nvPr/>
          </p:nvSpPr>
          <p:spPr>
            <a:xfrm>
              <a:off x="4171282" y="4550950"/>
              <a:ext cx="1187999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>
              <a:endCxn id="67" idx="1"/>
            </p:cNvCxnSpPr>
            <p:nvPr/>
          </p:nvCxnSpPr>
          <p:spPr>
            <a:xfrm flipV="1">
              <a:off x="4033855" y="4904354"/>
              <a:ext cx="137427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375206" y="4776562"/>
            <a:ext cx="1166467" cy="276999"/>
            <a:chOff x="5375206" y="4676290"/>
            <a:chExt cx="1166467" cy="276999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5375206" y="4833341"/>
              <a:ext cx="71999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203119" y="4676290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3" name="TextBox 5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4" name="TextBox 5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60" name="Rectangle 59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74" name="Rectangle 73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82" name="Rectangle 81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87" name="Rectangle 8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92" name="Rectangle 9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97" name="Rectangle 9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112" name="Rectangle 11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117" name="Rectangle 11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122" name="Rectangle 12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127" name="Straight Arrow Connector 126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49" name="Straight Arrow Connector 148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571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033855" y="4550950"/>
            <a:ext cx="1325426" cy="706808"/>
            <a:chOff x="4033855" y="4550950"/>
            <a:chExt cx="1325426" cy="706808"/>
          </a:xfrm>
        </p:grpSpPr>
        <p:sp>
          <p:nvSpPr>
            <p:cNvPr id="67" name="Rectangle 66"/>
            <p:cNvSpPr/>
            <p:nvPr/>
          </p:nvSpPr>
          <p:spPr>
            <a:xfrm>
              <a:off x="4171282" y="4550950"/>
              <a:ext cx="1187999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>
              <a:endCxn id="67" idx="1"/>
            </p:cNvCxnSpPr>
            <p:nvPr/>
          </p:nvCxnSpPr>
          <p:spPr>
            <a:xfrm flipV="1">
              <a:off x="4033855" y="4904354"/>
              <a:ext cx="137427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>
            <a:off x="5375200" y="4933613"/>
            <a:ext cx="226798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19" name="Picture 218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25" name="Straight Arrow Connector 224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8" name="TextBox 227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9" name="TextBox 228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30" name="Straight Arrow Connector 229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7" name="TextBox 236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38" name="TextBox 237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40" name="TextBox 239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41" name="TextBox 240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43" name="Rectangle 242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48" name="Rectangle 247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53" name="Rectangle 252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58" name="Rectangle 25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2" name="Group 261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63" name="Rectangle 262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7" name="Group 266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68" name="Rectangle 26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73" name="Rectangle 272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78" name="Rectangle 27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2" name="Group 281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83" name="Rectangle 282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88" name="Straight Arrow Connector 287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9161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>
            <a:off x="6391508" y="4933613"/>
            <a:ext cx="12516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2" name="Straight Arrow Connector 181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Rectangle 202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154" name="Picture 15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06" name="Straight Arrow Connector 205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09" name="TextBox 208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0" name="TextBox 209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1" name="Straight Arrow Connector 210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9" name="TextBox 218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0" name="TextBox 219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1" name="TextBox 220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2" name="TextBox 221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3" name="Group 222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4" name="Rectangle 22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29" name="Rectangle 228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4" name="Rectangle 233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0" name="Rectangle 239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4" name="Group 243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5" name="Rectangle 244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0" name="Rectangle 249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5" name="Rectangle 254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0" name="Rectangle 259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4" name="Group 263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5" name="Rectangle 264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0" name="Straight Arrow Connector 269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46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Overview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9325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>
            <a:off x="6329077" y="1596894"/>
            <a:ext cx="82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200" i="1" dirty="0" smtClean="0">
                <a:latin typeface="Arial"/>
                <a:cs typeface="Arial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06204" y="1578218"/>
            <a:ext cx="779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200" i="1" dirty="0" err="1" smtClean="0">
                <a:latin typeface="Arial"/>
                <a:cs typeface="Arial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898230" y="1575572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4296857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648805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983887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>
              <a:endCxn id="183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4033855" y="4550950"/>
            <a:ext cx="1199315" cy="706808"/>
            <a:chOff x="4033855" y="4550950"/>
            <a:chExt cx="1199315" cy="706808"/>
          </a:xfrm>
        </p:grpSpPr>
        <p:sp>
          <p:nvSpPr>
            <p:cNvPr id="212" name="Rectangle 211"/>
            <p:cNvSpPr/>
            <p:nvPr/>
          </p:nvSpPr>
          <p:spPr>
            <a:xfrm>
              <a:off x="4171283" y="4550950"/>
              <a:ext cx="1061887" cy="70680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classification</a:t>
              </a:r>
            </a:p>
          </p:txBody>
        </p:sp>
        <p:cxnSp>
          <p:nvCxnSpPr>
            <p:cNvPr id="213" name="Straight Arrow Connector 212"/>
            <p:cNvCxnSpPr>
              <a:stCxn id="183" idx="3"/>
              <a:endCxn id="212" idx="1"/>
            </p:cNvCxnSpPr>
            <p:nvPr/>
          </p:nvCxnSpPr>
          <p:spPr>
            <a:xfrm flipV="1">
              <a:off x="4033855" y="4904354"/>
              <a:ext cx="137428" cy="361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/>
        </p:nvGrpSpPr>
        <p:grpSpPr>
          <a:xfrm>
            <a:off x="5233170" y="4776562"/>
            <a:ext cx="1329881" cy="276999"/>
            <a:chOff x="5233170" y="4676290"/>
            <a:chExt cx="1329881" cy="276999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5233170" y="4833341"/>
              <a:ext cx="887102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ectangle 217"/>
            <p:cNvSpPr/>
            <p:nvPr/>
          </p:nvSpPr>
          <p:spPr>
            <a:xfrm>
              <a:off x="6181742" y="4676290"/>
              <a:ext cx="3813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 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238" name="Rectangle 237"/>
          <p:cNvSpPr/>
          <p:nvPr/>
        </p:nvSpPr>
        <p:spPr>
          <a:xfrm>
            <a:off x="2318102" y="3505138"/>
            <a:ext cx="4746746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classifier’s design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3908817"/>
            <a:ext cx="2563" cy="649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face0119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31" y="1903435"/>
            <a:ext cx="489660" cy="609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16" y="1903435"/>
            <a:ext cx="489660" cy="6093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90" y="1917479"/>
            <a:ext cx="489659" cy="6093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72" y="2138682"/>
            <a:ext cx="489660" cy="60935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81" y="2139216"/>
            <a:ext cx="489659" cy="6093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22" y="2138682"/>
            <a:ext cx="489660" cy="60935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862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71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14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8" grpId="0" animBg="1"/>
      <p:bldP spid="1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ounded Rectangle 83"/>
          <p:cNvSpPr/>
          <p:nvPr/>
        </p:nvSpPr>
        <p:spPr>
          <a:xfrm>
            <a:off x="921520" y="3356870"/>
            <a:ext cx="1887564" cy="2200039"/>
          </a:xfrm>
          <a:prstGeom prst="roundRect">
            <a:avLst>
              <a:gd name="adj" fmla="val 665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2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8" y="3489048"/>
            <a:ext cx="1575760" cy="1960947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>
            <a:off x="1077578" y="3480554"/>
            <a:ext cx="0" cy="280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6200000">
            <a:off x="1216173" y="3343028"/>
            <a:ext cx="0" cy="280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66779" y="363400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M Roman 10 Regular"/>
                <a:cs typeface="LM Roman 10 Regular"/>
              </a:rPr>
              <a:t>y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271943" y="323797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LM Roman 10 Regular"/>
                <a:cs typeface="LM Roman 10 Regular"/>
              </a:rPr>
              <a:t>x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060186" y="4478515"/>
            <a:ext cx="344729" cy="33131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2040830" y="4890266"/>
            <a:ext cx="360000" cy="0"/>
          </a:xfrm>
          <a:prstGeom prst="straightConnector1">
            <a:avLst/>
          </a:prstGeom>
          <a:ln w="12700" cmpd="sng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2067574" y="481574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  <a:latin typeface="LM Roman 10 Regular"/>
                <a:cs typeface="LM Roman 10 Regular"/>
              </a:rPr>
              <a:t>w</a:t>
            </a:r>
            <a:endParaRPr lang="en-US" sz="1400" i="1" dirty="0">
              <a:solidFill>
                <a:schemeClr val="bg1"/>
              </a:solidFill>
              <a:latin typeface="LM Roman 10 Regular"/>
              <a:cs typeface="LM Roman 10 Regular"/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rot="16200000">
            <a:off x="1813070" y="4653866"/>
            <a:ext cx="360000" cy="0"/>
          </a:xfrm>
          <a:prstGeom prst="straightConnector1">
            <a:avLst/>
          </a:prstGeom>
          <a:ln w="12700" cmpd="sng">
            <a:solidFill>
              <a:schemeClr val="bg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1744774" y="4492948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  <a:latin typeface="LM Roman 10 Regular"/>
                <a:cs typeface="LM Roman 10 Regular"/>
              </a:rPr>
              <a:t>w</a:t>
            </a:r>
            <a:endParaRPr lang="en-US" sz="1400" i="1" dirty="0">
              <a:solidFill>
                <a:schemeClr val="bg1"/>
              </a:solidFill>
              <a:latin typeface="LM Roman 10 Regular"/>
              <a:cs typeface="LM Roman 10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32551" y="3011430"/>
            <a:ext cx="1904062" cy="1446929"/>
            <a:chOff x="2313183" y="3888989"/>
            <a:chExt cx="1904062" cy="1446929"/>
          </a:xfrm>
        </p:grpSpPr>
        <p:sp>
          <p:nvSpPr>
            <p:cNvPr id="128" name="Oval 127"/>
            <p:cNvSpPr/>
            <p:nvPr/>
          </p:nvSpPr>
          <p:spPr>
            <a:xfrm>
              <a:off x="3905313" y="4026393"/>
              <a:ext cx="311932" cy="317885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 smtClean="0">
                  <a:solidFill>
                    <a:srgbClr val="3366FF"/>
                  </a:solidFill>
                  <a:latin typeface="LM Roman 10 Regular"/>
                  <a:cs typeface="LM Roman 10 Regular"/>
                </a:rPr>
                <a:t>f</a:t>
              </a:r>
              <a:endParaRPr lang="en-US" sz="1200" i="1" dirty="0">
                <a:solidFill>
                  <a:srgbClr val="3366FF"/>
                </a:solidFill>
                <a:latin typeface="LM Roman 10 Regular"/>
                <a:cs typeface="LM Roman 10 Regular"/>
              </a:endParaRPr>
            </a:p>
          </p:txBody>
        </p:sp>
        <p:cxnSp>
          <p:nvCxnSpPr>
            <p:cNvPr id="131" name="Elbow Connector 130"/>
            <p:cNvCxnSpPr>
              <a:stCxn id="105" idx="0"/>
              <a:endCxn id="128" idx="2"/>
            </p:cNvCxnSpPr>
            <p:nvPr/>
          </p:nvCxnSpPr>
          <p:spPr>
            <a:xfrm rot="5400000" flipH="1" flipV="1">
              <a:off x="2533957" y="3964562"/>
              <a:ext cx="1150582" cy="159213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900663" y="3888989"/>
              <a:ext cx="561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patch</a:t>
              </a:r>
              <a:r>
                <a:rPr lang="en-US" sz="1400" dirty="0" smtClean="0">
                  <a:latin typeface="Arial"/>
                  <a:cs typeface="Arial"/>
                </a:rPr>
                <a:t> 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72373" y="3902484"/>
            <a:ext cx="862647" cy="1442344"/>
            <a:chOff x="7572508" y="4780043"/>
            <a:chExt cx="862647" cy="1442344"/>
          </a:xfrm>
        </p:grpSpPr>
        <p:sp>
          <p:nvSpPr>
            <p:cNvPr id="85" name="TextBox 84"/>
            <p:cNvSpPr txBox="1"/>
            <p:nvPr/>
          </p:nvSpPr>
          <p:spPr>
            <a:xfrm>
              <a:off x="7778570" y="5881237"/>
              <a:ext cx="270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20" name="Right Brace 119"/>
            <p:cNvSpPr/>
            <p:nvPr/>
          </p:nvSpPr>
          <p:spPr>
            <a:xfrm>
              <a:off x="7572508" y="4780043"/>
              <a:ext cx="138251" cy="1033254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ight Brace 120"/>
            <p:cNvSpPr/>
            <p:nvPr/>
          </p:nvSpPr>
          <p:spPr>
            <a:xfrm>
              <a:off x="7580831" y="5854007"/>
              <a:ext cx="129928" cy="368380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7723967" y="5136043"/>
              <a:ext cx="711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LM Roman 10 Regular"/>
                  <a:cs typeface="LM Roman 10 Regular"/>
                </a:rPr>
                <a:t>d = w</a:t>
              </a:r>
              <a:r>
                <a:rPr lang="en-US" sz="1400" baseline="30000" dirty="0" smtClean="0">
                  <a:latin typeface="LM Roman 10 Regular"/>
                  <a:cs typeface="LM Roman 10 Regular"/>
                </a:rPr>
                <a:t>2</a:t>
              </a:r>
              <a:endParaRPr lang="en-US" sz="1400" baseline="30000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36613" y="3307777"/>
            <a:ext cx="1855622" cy="2033918"/>
            <a:chOff x="4217245" y="4185336"/>
            <a:chExt cx="1855622" cy="2033918"/>
          </a:xfrm>
        </p:grpSpPr>
        <p:cxnSp>
          <p:nvCxnSpPr>
            <p:cNvPr id="134" name="Elbow Connector 133"/>
            <p:cNvCxnSpPr>
              <a:stCxn id="128" idx="6"/>
              <a:endCxn id="18" idx="0"/>
            </p:cNvCxnSpPr>
            <p:nvPr/>
          </p:nvCxnSpPr>
          <p:spPr>
            <a:xfrm>
              <a:off x="4217245" y="4185336"/>
              <a:ext cx="1791902" cy="50438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ounded Rectangle 138"/>
            <p:cNvSpPr/>
            <p:nvPr/>
          </p:nvSpPr>
          <p:spPr>
            <a:xfrm>
              <a:off x="5919606" y="4816131"/>
              <a:ext cx="152119" cy="94944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5920467" y="5821160"/>
              <a:ext cx="152400" cy="180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5919595" y="6039254"/>
              <a:ext cx="152400" cy="180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90392" y="4223777"/>
            <a:ext cx="3653789" cy="1038993"/>
            <a:chOff x="2271024" y="5101336"/>
            <a:chExt cx="3653789" cy="1038993"/>
          </a:xfrm>
        </p:grpSpPr>
        <p:sp>
          <p:nvSpPr>
            <p:cNvPr id="150" name="TextBox 149"/>
            <p:cNvSpPr txBox="1"/>
            <p:nvPr/>
          </p:nvSpPr>
          <p:spPr>
            <a:xfrm>
              <a:off x="3004126" y="5863330"/>
              <a:ext cx="7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location</a:t>
              </a:r>
              <a:endParaRPr lang="en-US" sz="1400" b="1" dirty="0">
                <a:latin typeface="LM Roman 10 Regular"/>
                <a:cs typeface="LM Roman 10 Regular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271024" y="5101336"/>
              <a:ext cx="3653789" cy="1016209"/>
              <a:chOff x="2271024" y="5101336"/>
              <a:chExt cx="3653789" cy="1016209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 flipH="1" flipV="1">
                <a:off x="4060021" y="5101336"/>
                <a:ext cx="1859585" cy="338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4065228" y="5939860"/>
                <a:ext cx="1859585" cy="338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 flipV="1">
                <a:off x="4064356" y="6114158"/>
                <a:ext cx="1859585" cy="3387"/>
              </a:xfrm>
              <a:prstGeom prst="line">
                <a:avLst/>
              </a:prstGeom>
              <a:ln w="9525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Elbow Connector 134"/>
              <p:cNvCxnSpPr/>
              <p:nvPr/>
            </p:nvCxnSpPr>
            <p:spPr>
              <a:xfrm flipV="1">
                <a:off x="2343024" y="5515434"/>
                <a:ext cx="687371" cy="3734"/>
              </a:xfrm>
              <a:prstGeom prst="straightConnector1">
                <a:avLst/>
              </a:prstGeom>
              <a:ln w="9525" cmpd="sng">
                <a:prstDash val="sysDash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Oval 176"/>
              <p:cNvSpPr>
                <a:spLocks noChangeAspect="1"/>
              </p:cNvSpPr>
              <p:nvPr/>
            </p:nvSpPr>
            <p:spPr>
              <a:xfrm>
                <a:off x="2271024" y="54831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Rounded Rectangle 17"/>
          <p:cNvSpPr/>
          <p:nvPr/>
        </p:nvSpPr>
        <p:spPr>
          <a:xfrm>
            <a:off x="5715615" y="3812159"/>
            <a:ext cx="425799" cy="16656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35785" y="2502503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one patch</a:t>
            </a:r>
            <a:endParaRPr lang="en-US" dirty="0"/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Description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86669" y="4055131"/>
            <a:ext cx="11216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description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b="1" dirty="0" smtClean="0">
                <a:latin typeface="LM Roman 10 Regular"/>
                <a:cs typeface="LM Roman 10 Regular"/>
              </a:rPr>
              <a:t>z</a:t>
            </a:r>
          </a:p>
          <a:p>
            <a:endParaRPr lang="en-US" sz="1400" dirty="0">
              <a:latin typeface="LM Roman 10 Regular"/>
              <a:cs typeface="LM Roman 10 Regular"/>
            </a:endParaRPr>
          </a:p>
          <a:p>
            <a:r>
              <a:rPr lang="en-US" sz="1400" dirty="0" smtClean="0">
                <a:latin typeface="Times New Roman"/>
                <a:cs typeface="Times New Roman"/>
              </a:rPr>
              <a:t>(</a:t>
            </a:r>
            <a:r>
              <a:rPr lang="en-US" sz="1400" i="1" dirty="0" err="1" smtClean="0">
                <a:latin typeface="Times New Roman"/>
                <a:cs typeface="Times New Roman"/>
              </a:rPr>
              <a:t>x</a:t>
            </a:r>
            <a:r>
              <a:rPr lang="en-US" sz="1400" dirty="0" err="1" smtClean="0">
                <a:latin typeface="Times New Roman"/>
                <a:cs typeface="Times New Roman"/>
              </a:rPr>
              <a:t>,</a:t>
            </a:r>
            <a:r>
              <a:rPr lang="en-US" sz="1400" i="1" dirty="0" err="1" smtClean="0">
                <a:latin typeface="Times New Roman"/>
                <a:cs typeface="Times New Roman"/>
              </a:rPr>
              <a:t>y</a:t>
            </a:r>
            <a:r>
              <a:rPr lang="en-US" sz="1400" dirty="0" smtClean="0">
                <a:latin typeface="Times New Roman"/>
                <a:cs typeface="Times New Roman"/>
              </a:rPr>
              <a:t>)</a:t>
            </a:r>
          </a:p>
          <a:p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 smtClean="0">
                <a:latin typeface="Times New Roman"/>
                <a:cs typeface="Times New Roman"/>
              </a:rPr>
              <a:t>               </a:t>
            </a:r>
            <a:r>
              <a:rPr lang="en-US" sz="1400" i="1" dirty="0" smtClean="0">
                <a:latin typeface="Times New Roman"/>
                <a:cs typeface="Times New Roman"/>
              </a:rPr>
              <a:t>α x</a:t>
            </a:r>
          </a:p>
          <a:p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              </a:t>
            </a:r>
            <a:r>
              <a:rPr lang="en-US" sz="1400" i="1" dirty="0" smtClean="0">
                <a:latin typeface="Times New Roman"/>
                <a:cs typeface="Times New Roman"/>
              </a:rPr>
              <a:t>α y</a:t>
            </a:r>
            <a:endParaRPr lang="en-US" sz="14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89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cxnSp>
        <p:nvCxnSpPr>
          <p:cNvPr id="210" name="Straight Connector 209"/>
          <p:cNvCxnSpPr/>
          <p:nvPr/>
        </p:nvCxnSpPr>
        <p:spPr>
          <a:xfrm flipV="1">
            <a:off x="7287996" y="2941931"/>
            <a:ext cx="179059" cy="312872"/>
          </a:xfrm>
          <a:prstGeom prst="line">
            <a:avLst/>
          </a:prstGeom>
          <a:ln w="12700" cmpd="sng">
            <a:solidFill>
              <a:srgbClr val="A6A6A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7086845" y="3229403"/>
            <a:ext cx="226551" cy="226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5897" y="228740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one patch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Description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9379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1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991623" cy="2057093"/>
            <a:chOff x="5669473" y="4293149"/>
            <a:chExt cx="29916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6722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06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cxnSp>
        <p:nvCxnSpPr>
          <p:cNvPr id="210" name="Straight Connector 209"/>
          <p:cNvCxnSpPr/>
          <p:nvPr/>
        </p:nvCxnSpPr>
        <p:spPr>
          <a:xfrm flipV="1">
            <a:off x="7287996" y="2941931"/>
            <a:ext cx="179059" cy="312872"/>
          </a:xfrm>
          <a:prstGeom prst="line">
            <a:avLst/>
          </a:prstGeom>
          <a:ln w="12700" cmpd="sng">
            <a:solidFill>
              <a:srgbClr val="A6A6A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7086845" y="3229403"/>
            <a:ext cx="226551" cy="226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5897" y="228740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one patch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231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7" y="1406702"/>
            <a:ext cx="7529594" cy="4859996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Trebuchet MS"/>
                <a:cs typeface="Trebuchet MS"/>
              </a:rPr>
              <a:t>K-Means with Q clusters</a:t>
            </a:r>
            <a:endParaRPr lang="en-US" sz="3600" i="1" dirty="0" smtClean="0">
              <a:latin typeface="Trebuchet MS"/>
              <a:cs typeface="Trebuchet MS"/>
            </a:endParaRPr>
          </a:p>
          <a:p>
            <a:pPr algn="ctr"/>
            <a:endParaRPr lang="en-US" sz="3600" dirty="0" smtClean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0921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7" y="1406702"/>
            <a:ext cx="7529594" cy="48599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4" y="1404851"/>
            <a:ext cx="7529594" cy="4859996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07960" y="1292402"/>
            <a:ext cx="150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Description of </a:t>
            </a:r>
          </a:p>
          <a:p>
            <a:pPr algn="ctr"/>
            <a:r>
              <a:rPr lang="en-US" dirty="0" smtClean="0"/>
              <a:t>all patches</a:t>
            </a:r>
          </a:p>
          <a:p>
            <a:pPr algn="ctr"/>
            <a:r>
              <a:rPr lang="en-US" dirty="0" smtClean="0"/>
              <a:t>of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8018" y="5498284"/>
            <a:ext cx="560539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Trebuchet MS"/>
                <a:cs typeface="Trebuchet MS"/>
              </a:rPr>
              <a:t>K-Means with R clusters in</a:t>
            </a:r>
          </a:p>
          <a:p>
            <a:pPr algn="ctr"/>
            <a:r>
              <a:rPr lang="en-US" sz="3600" dirty="0" smtClean="0">
                <a:latin typeface="Trebuchet MS"/>
                <a:cs typeface="Trebuchet MS"/>
              </a:rPr>
              <a:t>each parent cluster </a:t>
            </a:r>
            <a:endParaRPr lang="en-US" sz="3600" i="1" dirty="0" smtClean="0">
              <a:latin typeface="Trebuchet MS"/>
              <a:cs typeface="Trebuchet MS"/>
            </a:endParaRPr>
          </a:p>
          <a:p>
            <a:pPr algn="ctr"/>
            <a:endParaRPr lang="en-US" sz="3600" dirty="0" smtClean="0">
              <a:latin typeface="Trebuchet MS"/>
              <a:cs typeface="Trebuchet MS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626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317778" y="3444419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65378" y="3546017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160709"/>
            <a:ext cx="3268154" cy="51063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2" y="3630683"/>
            <a:ext cx="1044627" cy="12999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80713" y="28463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subject </a:t>
            </a:r>
            <a:r>
              <a:rPr lang="en-US" sz="2400" i="1" dirty="0" err="1" smtClean="0">
                <a:latin typeface="LM Roman 10 Regular"/>
                <a:cs typeface="LM Roman 10 Regular"/>
              </a:rPr>
              <a:t>i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87333" y="1180598"/>
            <a:ext cx="3980086" cy="5615827"/>
            <a:chOff x="4487333" y="1180598"/>
            <a:chExt cx="3980086" cy="5615827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7941757" y="1180598"/>
              <a:ext cx="0" cy="520496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487333" y="6419428"/>
              <a:ext cx="3285087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042179" y="6334760"/>
              <a:ext cx="4069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/>
                  <a:cs typeface="Arial"/>
                </a:rPr>
                <a:t>R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43355" y="3376688"/>
              <a:ext cx="424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/>
                  <a:cs typeface="Arial"/>
                </a:rPr>
                <a:t>Q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391938" y="5312921"/>
            <a:ext cx="133882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Dictionaries</a:t>
            </a:r>
          </a:p>
          <a:p>
            <a:pPr algn="ctr"/>
            <a:r>
              <a:rPr lang="en-US" dirty="0" smtClean="0"/>
              <a:t>for subject </a:t>
            </a:r>
            <a:r>
              <a:rPr lang="en-US" sz="2000" i="1" dirty="0" err="1" smtClean="0">
                <a:latin typeface="LM Roman 10 Regular"/>
                <a:cs typeface="LM Roman 10 Regular"/>
              </a:rPr>
              <a:t>i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pic>
        <p:nvPicPr>
          <p:cNvPr id="2" name="Picture 1" descr="Screen Shot 2014-03-20 at 7.33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1" y="1147990"/>
            <a:ext cx="2474152" cy="161392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94027" y="1934953"/>
            <a:ext cx="5961460" cy="911347"/>
            <a:chOff x="1794027" y="1934953"/>
            <a:chExt cx="5961460" cy="911347"/>
          </a:xfrm>
        </p:grpSpPr>
        <p:sp>
          <p:nvSpPr>
            <p:cNvPr id="4" name="Oval 3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87333" y="1934953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/>
            <p:cNvCxnSpPr>
              <a:stCxn id="4" idx="6"/>
              <a:endCxn id="5" idx="1"/>
            </p:cNvCxnSpPr>
            <p:nvPr/>
          </p:nvCxnSpPr>
          <p:spPr>
            <a:xfrm flipV="1">
              <a:off x="2680962" y="2035732"/>
              <a:ext cx="1806371" cy="36497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46427" y="1240801"/>
            <a:ext cx="5820354" cy="891191"/>
            <a:chOff x="1794027" y="1955109"/>
            <a:chExt cx="5820354" cy="891191"/>
          </a:xfrm>
        </p:grpSpPr>
        <p:sp>
          <p:nvSpPr>
            <p:cNvPr id="23" name="Oval 22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227" y="1995421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Elbow Connector 26"/>
            <p:cNvCxnSpPr>
              <a:stCxn id="23" idx="6"/>
              <a:endCxn id="26" idx="1"/>
            </p:cNvCxnSpPr>
            <p:nvPr/>
          </p:nvCxnSpPr>
          <p:spPr>
            <a:xfrm flipV="1">
              <a:off x="2680962" y="2096200"/>
              <a:ext cx="1665265" cy="304505"/>
            </a:xfrm>
            <a:prstGeom prst="bentConnector3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9770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191120" y="1575572"/>
            <a:ext cx="4994728" cy="3841876"/>
            <a:chOff x="2191120" y="1575572"/>
            <a:chExt cx="4994728" cy="3841876"/>
          </a:xfrm>
        </p:grpSpPr>
        <p:cxnSp>
          <p:nvCxnSpPr>
            <p:cNvPr id="181" name="Straight Arrow Connector 180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4995763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318102" y="2952637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737759" y="2961541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2980107" y="3355328"/>
              <a:ext cx="3419657" cy="148817"/>
              <a:chOff x="762255" y="1882637"/>
              <a:chExt cx="3419657" cy="212269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H="1">
                <a:off x="762255" y="1883171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>
                <a:off x="2478002" y="1882637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4181052" y="1882637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/>
            <p:cNvSpPr txBox="1"/>
            <p:nvPr/>
          </p:nvSpPr>
          <p:spPr>
            <a:xfrm>
              <a:off x="6329077" y="1596894"/>
              <a:ext cx="821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200" i="1" dirty="0" smtClean="0">
                  <a:latin typeface="Arial"/>
                  <a:cs typeface="Arial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06204" y="1578218"/>
              <a:ext cx="779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200" i="1" dirty="0" err="1" smtClean="0">
                  <a:latin typeface="Arial"/>
                  <a:cs typeface="Arial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898230" y="1575572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 rot="3230707">
              <a:off x="3249257" y="245175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03" name="TextBox 102"/>
            <p:cNvSpPr txBox="1"/>
            <p:nvPr/>
          </p:nvSpPr>
          <p:spPr>
            <a:xfrm rot="3230707">
              <a:off x="4974589" y="2440968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04" name="TextBox 103"/>
            <p:cNvSpPr txBox="1"/>
            <p:nvPr/>
          </p:nvSpPr>
          <p:spPr>
            <a:xfrm rot="3230707">
              <a:off x="6685252" y="244697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036412" y="2957089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642054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6692623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4688718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2217854" y="4144006"/>
              <a:ext cx="4967994" cy="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2191120" y="3911994"/>
              <a:ext cx="97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LEARNING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Arial"/>
                  <a:cs typeface="Arial"/>
                </a:rPr>
                <a:t>TESTING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296857" y="4745221"/>
              <a:ext cx="93577" cy="147557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648805" y="4742374"/>
              <a:ext cx="93577" cy="147557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4983887" y="4741796"/>
              <a:ext cx="93577" cy="147557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2701475" y="4582439"/>
              <a:ext cx="1332380" cy="651054"/>
              <a:chOff x="2701475" y="4582439"/>
              <a:chExt cx="1332380" cy="651054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081514" y="4582439"/>
                <a:ext cx="952341" cy="65105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  <a:latin typeface="Arial"/>
                    <a:cs typeface="Arial"/>
                  </a:rPr>
                  <a:t>description</a:t>
                </a:r>
                <a:endParaRPr lang="en-US" sz="1100" dirty="0"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186" name="Straight Arrow Connector 185"/>
              <p:cNvCxnSpPr>
                <a:endCxn id="183" idx="1"/>
              </p:cNvCxnSpPr>
              <p:nvPr/>
            </p:nvCxnSpPr>
            <p:spPr>
              <a:xfrm flipV="1">
                <a:off x="2701475" y="4907966"/>
                <a:ext cx="380039" cy="543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85000"/>
                    <a:lumOff val="15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ectangle 194"/>
            <p:cNvSpPr/>
            <p:nvPr/>
          </p:nvSpPr>
          <p:spPr>
            <a:xfrm>
              <a:off x="2192810" y="5202004"/>
              <a:ext cx="7873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query image</a:t>
              </a:r>
              <a:endParaRPr lang="en-US" sz="800" dirty="0">
                <a:latin typeface="Arial"/>
                <a:cs typeface="Arial"/>
              </a:endParaRP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4033855" y="4550950"/>
              <a:ext cx="1199315" cy="706808"/>
              <a:chOff x="4033855" y="4550950"/>
              <a:chExt cx="1199315" cy="706808"/>
            </a:xfrm>
          </p:grpSpPr>
          <p:sp>
            <p:nvSpPr>
              <p:cNvPr id="212" name="Rectangle 211"/>
              <p:cNvSpPr/>
              <p:nvPr/>
            </p:nvSpPr>
            <p:spPr>
              <a:xfrm>
                <a:off x="4171283" y="4550950"/>
                <a:ext cx="1061887" cy="70680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  <a:latin typeface="Arial"/>
                    <a:cs typeface="Arial"/>
                  </a:rPr>
                  <a:t>classification</a:t>
                </a:r>
              </a:p>
            </p:txBody>
          </p:sp>
          <p:cxnSp>
            <p:nvCxnSpPr>
              <p:cNvPr id="213" name="Straight Arrow Connector 212"/>
              <p:cNvCxnSpPr>
                <a:stCxn id="183" idx="3"/>
                <a:endCxn id="212" idx="1"/>
              </p:cNvCxnSpPr>
              <p:nvPr/>
            </p:nvCxnSpPr>
            <p:spPr>
              <a:xfrm flipV="1">
                <a:off x="4033855" y="4904354"/>
                <a:ext cx="137428" cy="361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5233170" y="4776562"/>
              <a:ext cx="1329880" cy="276999"/>
              <a:chOff x="5233170" y="4676290"/>
              <a:chExt cx="1329880" cy="276999"/>
            </a:xfrm>
          </p:grpSpPr>
          <p:cxnSp>
            <p:nvCxnSpPr>
              <p:cNvPr id="217" name="Straight Arrow Connector 216"/>
              <p:cNvCxnSpPr/>
              <p:nvPr/>
            </p:nvCxnSpPr>
            <p:spPr>
              <a:xfrm>
                <a:off x="5233170" y="4833341"/>
                <a:ext cx="887102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 217"/>
              <p:cNvSpPr/>
              <p:nvPr/>
            </p:nvSpPr>
            <p:spPr>
              <a:xfrm>
                <a:off x="6181741" y="4676290"/>
                <a:ext cx="3813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latin typeface="Arial"/>
                    <a:cs typeface="Arial"/>
                  </a:rPr>
                  <a:t> </a:t>
                </a:r>
                <a:r>
                  <a:rPr lang="en-US" sz="1200" dirty="0" smtClean="0">
                    <a:latin typeface="Arial"/>
                    <a:cs typeface="Arial"/>
                  </a:rPr>
                  <a:t>ID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</p:grpSp>
        <p:sp>
          <p:nvSpPr>
            <p:cNvPr id="238" name="Rectangle 237"/>
            <p:cNvSpPr/>
            <p:nvPr/>
          </p:nvSpPr>
          <p:spPr>
            <a:xfrm>
              <a:off x="2318102" y="3505138"/>
              <a:ext cx="4746746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classifier’s design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239" name="Straight Arrow Connector 238"/>
            <p:cNvCxnSpPr/>
            <p:nvPr/>
          </p:nvCxnSpPr>
          <p:spPr>
            <a:xfrm>
              <a:off x="4697864" y="3908817"/>
              <a:ext cx="2563" cy="64969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14" y="4570839"/>
            <a:ext cx="571500" cy="6985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38" y="3484846"/>
            <a:ext cx="2289396" cy="2798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811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769168" y="1440367"/>
            <a:ext cx="2282852" cy="4871270"/>
            <a:chOff x="6540568" y="1440367"/>
            <a:chExt cx="2282852" cy="4871270"/>
          </a:xfrm>
        </p:grpSpPr>
        <p:sp>
          <p:nvSpPr>
            <p:cNvPr id="21" name="Rectangle 20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7" cy="129998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540568" y="1649916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33381" y="1429077"/>
            <a:ext cx="2237332" cy="4882560"/>
            <a:chOff x="3415781" y="1429077"/>
            <a:chExt cx="2237332" cy="4882560"/>
          </a:xfrm>
        </p:grpSpPr>
        <p:sp>
          <p:nvSpPr>
            <p:cNvPr id="24" name="Rectangle 23"/>
            <p:cNvSpPr/>
            <p:nvPr/>
          </p:nvSpPr>
          <p:spPr>
            <a:xfrm>
              <a:off x="4535111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2711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creen Shot 2013-10-23 at 1.56.5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336" y="3035666"/>
              <a:ext cx="2166777" cy="327597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705" y="1615341"/>
              <a:ext cx="1044627" cy="129998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415781" y="1631240"/>
              <a:ext cx="787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87" y="1429077"/>
            <a:ext cx="2212193" cy="4882560"/>
            <a:chOff x="219287" y="1429077"/>
            <a:chExt cx="2212193" cy="4882560"/>
          </a:xfrm>
        </p:grpSpPr>
        <p:sp>
          <p:nvSpPr>
            <p:cNvPr id="26" name="Rectangle 25"/>
            <p:cNvSpPr/>
            <p:nvPr/>
          </p:nvSpPr>
          <p:spPr>
            <a:xfrm>
              <a:off x="1309333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56933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Screen Shot 2013-10-23 at 1.56.1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03" y="3035666"/>
              <a:ext cx="2166777" cy="32759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56" y="1615341"/>
              <a:ext cx="1044626" cy="12999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19287" y="1662018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224888" y="1440367"/>
            <a:ext cx="2282852" cy="4871270"/>
            <a:chOff x="6540568" y="1440367"/>
            <a:chExt cx="2282852" cy="4871270"/>
          </a:xfrm>
        </p:grpSpPr>
        <p:sp>
          <p:nvSpPr>
            <p:cNvPr id="55" name="Rectangle 54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6" cy="129998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540568" y="1649916"/>
              <a:ext cx="831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dirty="0">
                  <a:cs typeface="LM Roman 10 Regular"/>
                </a:rPr>
                <a:t>2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448475" y="1957693"/>
            <a:ext cx="3160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…           …</a:t>
            </a:r>
            <a:endParaRPr lang="en-US" sz="60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730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6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6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3" y="3035666"/>
            <a:ext cx="2166777" cy="32759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96511" y="6351630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4" name="Picture 33" descr="Screen Shot 2013-10-23 at 1.56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36" y="3035666"/>
            <a:ext cx="2166777" cy="327597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09924" y="6332954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3" name="Picture 32" descr="Screen Shot 2013-10-23 at 1.56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" y="3035666"/>
            <a:ext cx="2166777" cy="327597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8330" y="6363732"/>
            <a:ext cx="3126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                                        subject 2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94" y="1520763"/>
              <a:ext cx="493287" cy="602907"/>
            </a:xfrm>
            <a:prstGeom prst="rect">
              <a:avLst/>
            </a:prstGeom>
          </p:spPr>
        </p:pic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-242125" y="27518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936043" y="2763962"/>
            <a:ext cx="80545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3-10-23 at 1.5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340963" y="3035666"/>
            <a:ext cx="2166777" cy="327597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410905" y="29042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802" y="3016150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86908" y="4343400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47313" y="3035666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31823" y="3041545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052741" y="5985992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071623" y="3028845"/>
            <a:ext cx="92075" cy="1110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76579" y="5391145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665939" y="2257929"/>
            <a:ext cx="144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Class 2 </a:t>
            </a:r>
          </a:p>
          <a:p>
            <a:pPr algn="ctr"/>
            <a:r>
              <a:rPr lang="en-US" dirty="0"/>
              <a:t>h</a:t>
            </a:r>
            <a:r>
              <a:rPr lang="en-US" dirty="0" smtClean="0"/>
              <a:t>as no match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49879" y="1864338"/>
            <a:ext cx="6689671" cy="4121654"/>
            <a:chOff x="1149879" y="1864338"/>
            <a:chExt cx="6689671" cy="4121654"/>
          </a:xfrm>
        </p:grpSpPr>
        <p:cxnSp>
          <p:nvCxnSpPr>
            <p:cNvPr id="5" name="Straight Arrow Connector 4"/>
            <p:cNvCxnSpPr>
              <a:stCxn id="43" idx="0"/>
              <a:endCxn id="45" idx="0"/>
            </p:cNvCxnSpPr>
            <p:nvPr/>
          </p:nvCxnSpPr>
          <p:spPr>
            <a:xfrm flipH="1">
              <a:off x="1149879" y="1864338"/>
              <a:ext cx="488041" cy="2479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3" idx="0"/>
              <a:endCxn id="60" idx="0"/>
            </p:cNvCxnSpPr>
            <p:nvPr/>
          </p:nvCxnSpPr>
          <p:spPr>
            <a:xfrm>
              <a:off x="1637920" y="1864338"/>
              <a:ext cx="4477792" cy="4121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3" idx="0"/>
              <a:endCxn id="62" idx="0"/>
            </p:cNvCxnSpPr>
            <p:nvPr/>
          </p:nvCxnSpPr>
          <p:spPr>
            <a:xfrm>
              <a:off x="1637920" y="1864338"/>
              <a:ext cx="6201630" cy="352680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Screen Shot 2014-09-07 at 2.00.44 AM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6" y="2971952"/>
            <a:ext cx="225245" cy="219337"/>
          </a:xfrm>
          <a:prstGeom prst="rect">
            <a:avLst/>
          </a:prstGeom>
        </p:spPr>
      </p:pic>
      <p:sp>
        <p:nvSpPr>
          <p:cNvPr id="50" name="Title 1"/>
          <p:cNvSpPr txBox="1">
            <a:spLocks/>
          </p:cNvSpPr>
          <p:nvPr/>
        </p:nvSpPr>
        <p:spPr>
          <a:xfrm>
            <a:off x="310442" y="37917"/>
            <a:ext cx="852428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– Best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58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14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27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42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500"/>
                            </p:stCondLst>
                            <p:childTnLst>
                              <p:par>
                                <p:cTn id="47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00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C 0.1092 -0.00301 0.21823 -0.00556 0.21805 0.00324 C 0.21771 0.01227 -0.00156 0.04514 -0.00174 0.05463 C -0.00191 0.06389 0.21684 0.05162 0.21701 0.05902 C 0.21701 0.06643 -0.00122 0.08935 -0.00139 0.0993 C -0.00156 0.10902 0.2158 0.10902 0.2158 0.11805 C 0.2158 0.12708 -0.00174 0.14375 -0.00139 0.15393 C -0.00104 0.16412 0.21823 0.16759 0.21805 0.1794 C 0.21788 0.19143 -0.00191 0.21342 -0.00226 0.22523 C -0.00243 0.2368 0.21562 0.23865 0.2158 0.24977 C 0.21597 0.26065 -0.00035 0.28055 -0.00104 0.2912 C -0.00174 0.30162 0.2118 0.30115 0.21215 0.31227 C 0.2125 0.32361 0.00052 0.34791 0.00087 0.3581 C 0.00121 0.36782 0.21371 0.36111 0.21441 0.37245 C 0.2151 0.38379 0.00434 0.40995 0.00486 0.42592 C 0.00538 0.4419 0.17309 0.45949 0.21736 0.46875 " pathEditMode="relative" rAng="0" ptsTypes="aaaaaaaaaaaaaaaa">
                                      <p:cBhvr>
                                        <p:cTn id="55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60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45" grpId="0" animBg="1"/>
      <p:bldP spid="57" grpId="0" animBg="1"/>
      <p:bldP spid="57" grpId="1" animBg="1"/>
      <p:bldP spid="57" grpId="2" animBg="1"/>
      <p:bldP spid="59" grpId="0" animBg="1"/>
      <p:bldP spid="59" grpId="1" animBg="1"/>
      <p:bldP spid="59" grpId="2" animBg="1"/>
      <p:bldP spid="60" grpId="0" animBg="1"/>
      <p:bldP spid="61" grpId="0" animBg="1"/>
      <p:bldP spid="61" grpId="1" animBg="1"/>
      <p:bldP spid="61" grpId="2" animBg="1"/>
      <p:bldP spid="62" grpId="0" animBg="1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" y="1520763"/>
            <a:ext cx="493287" cy="602907"/>
          </a:xfrm>
          <a:prstGeom prst="rect">
            <a:avLst/>
          </a:prstGeom>
        </p:spPr>
      </p:pic>
      <p:pic>
        <p:nvPicPr>
          <p:cNvPr id="35" name="Picture 34" descr="Screen Shot 2013-10-23 at 1.57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3" y="3035666"/>
            <a:ext cx="2166777" cy="32759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96511" y="6351630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4" name="Picture 33" descr="Screen Shot 2013-10-23 at 1.5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36" y="3035666"/>
            <a:ext cx="2166777" cy="327597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09924" y="6332954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3" name="Picture 32" descr="Screen Shot 2013-10-23 at 1.56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97" y="3035666"/>
            <a:ext cx="2166777" cy="327597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8330" y="6363732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              </a:t>
            </a:r>
            <a:endParaRPr lang="en-US" sz="1200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-242125" y="27518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936043" y="2763962"/>
            <a:ext cx="80545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3-10-23 at 1.57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340963" y="3035666"/>
            <a:ext cx="2166777" cy="327597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410905" y="29042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86908" y="4343400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052741" y="5985992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76579" y="5391145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665939" y="2257929"/>
            <a:ext cx="144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subject 2 </a:t>
            </a:r>
          </a:p>
          <a:p>
            <a:pPr algn="ctr"/>
            <a:r>
              <a:rPr lang="en-US" dirty="0"/>
              <a:t>h</a:t>
            </a:r>
            <a:r>
              <a:rPr lang="en-US" dirty="0" smtClean="0"/>
              <a:t>as no match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49879" y="1864338"/>
            <a:ext cx="6689671" cy="4121654"/>
            <a:chOff x="1149879" y="1864338"/>
            <a:chExt cx="6689671" cy="4121654"/>
          </a:xfrm>
        </p:grpSpPr>
        <p:cxnSp>
          <p:nvCxnSpPr>
            <p:cNvPr id="5" name="Straight Arrow Connector 4"/>
            <p:cNvCxnSpPr>
              <a:stCxn id="43" idx="0"/>
              <a:endCxn id="45" idx="0"/>
            </p:cNvCxnSpPr>
            <p:nvPr/>
          </p:nvCxnSpPr>
          <p:spPr>
            <a:xfrm flipH="1">
              <a:off x="1149879" y="1864338"/>
              <a:ext cx="488041" cy="24790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3" idx="0"/>
              <a:endCxn id="60" idx="0"/>
            </p:cNvCxnSpPr>
            <p:nvPr/>
          </p:nvCxnSpPr>
          <p:spPr>
            <a:xfrm>
              <a:off x="1637920" y="1864338"/>
              <a:ext cx="4477792" cy="412165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3" idx="0"/>
              <a:endCxn id="62" idx="0"/>
            </p:cNvCxnSpPr>
            <p:nvPr/>
          </p:nvCxnSpPr>
          <p:spPr>
            <a:xfrm>
              <a:off x="1637920" y="1864338"/>
              <a:ext cx="6201630" cy="352680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itle 1"/>
          <p:cNvSpPr txBox="1">
            <a:spLocks/>
          </p:cNvSpPr>
          <p:nvPr/>
        </p:nvSpPr>
        <p:spPr>
          <a:xfrm>
            <a:off x="310442" y="37917"/>
            <a:ext cx="852428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– Best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612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" y="1520763"/>
            <a:ext cx="493287" cy="602907"/>
          </a:xfrm>
          <a:prstGeom prst="rect">
            <a:avLst/>
          </a:prstGeom>
        </p:spPr>
      </p:pic>
      <p:pic>
        <p:nvPicPr>
          <p:cNvPr id="35" name="Picture 34" descr="Screen Shot 2013-10-23 at 1.57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43" y="3035666"/>
            <a:ext cx="2166777" cy="32759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696511" y="6351630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pic>
        <p:nvPicPr>
          <p:cNvPr id="34" name="Picture 33" descr="Screen Shot 2013-10-23 at 1.5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36" y="3035666"/>
            <a:ext cx="2166777" cy="327597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09924" y="6332954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6936043" y="2763962"/>
            <a:ext cx="80545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10905" y="2904260"/>
            <a:ext cx="276531" cy="359977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-242125" y="2751860"/>
            <a:ext cx="2356105" cy="3888871"/>
            <a:chOff x="-242125" y="2751860"/>
            <a:chExt cx="2356105" cy="3888871"/>
          </a:xfrm>
        </p:grpSpPr>
        <p:pic>
          <p:nvPicPr>
            <p:cNvPr id="33" name="Picture 32" descr="Screen Shot 2013-10-23 at 1.56.19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7" y="3035666"/>
              <a:ext cx="2166777" cy="327597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778330" y="6363732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              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242125" y="2751860"/>
              <a:ext cx="276531" cy="3599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86908" y="4343400"/>
              <a:ext cx="125942" cy="14393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6052741" y="5985992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76579" y="5391145"/>
            <a:ext cx="125942" cy="1439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310442" y="37917"/>
            <a:ext cx="852428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– Best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643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25139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" y="1520763"/>
            <a:ext cx="493287" cy="6029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11946" y="6079126"/>
            <a:ext cx="7313837" cy="7280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5375" y="1350254"/>
            <a:ext cx="1885860" cy="964857"/>
            <a:chOff x="75375" y="1350254"/>
            <a:chExt cx="1885860" cy="964857"/>
          </a:xfrm>
        </p:grpSpPr>
        <p:pic>
          <p:nvPicPr>
            <p:cNvPr id="27" name="Picture 26" descr="Screen Shot 2013-10-23 at 1.40.5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095" y="1744189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601852" y="1786075"/>
              <a:ext cx="990243" cy="37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486217" y="1350254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LM Roman 10 Regular"/>
                  <a:cs typeface="LM Roman 10 Regular"/>
                </a:rPr>
                <a:t>y</a:t>
              </a:r>
              <a:endParaRPr lang="en-US" b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4604" y="1864338"/>
              <a:ext cx="64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[patch]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43875" y="2751860"/>
            <a:ext cx="7058945" cy="3907547"/>
            <a:chOff x="2043875" y="2751860"/>
            <a:chExt cx="7058945" cy="3907547"/>
          </a:xfrm>
        </p:grpSpPr>
        <p:pic>
          <p:nvPicPr>
            <p:cNvPr id="35" name="Picture 34" descr="Screen Shot 2013-10-23 at 1.57.20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043" y="3035666"/>
              <a:ext cx="2166777" cy="327597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696511" y="6351630"/>
              <a:ext cx="8401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pic>
          <p:nvPicPr>
            <p:cNvPr id="34" name="Picture 33" descr="Screen Shot 2013-10-23 at 1.56.53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936" y="3035666"/>
              <a:ext cx="2166777" cy="3275971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5409924" y="6332954"/>
              <a:ext cx="7902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936043" y="2763962"/>
              <a:ext cx="80545" cy="3599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10905" y="2904260"/>
              <a:ext cx="276531" cy="35997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43875" y="2751860"/>
              <a:ext cx="2356105" cy="3888871"/>
              <a:chOff x="-242125" y="2751860"/>
              <a:chExt cx="2356105" cy="3888871"/>
            </a:xfrm>
          </p:grpSpPr>
          <p:pic>
            <p:nvPicPr>
              <p:cNvPr id="33" name="Picture 32" descr="Screen Shot 2013-10-23 at 1.56.19 P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2797" y="3035666"/>
                <a:ext cx="2166777" cy="327597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78330" y="6363732"/>
                <a:ext cx="8005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Arial"/>
                    <a:cs typeface="Arial"/>
                  </a:rPr>
                  <a:t>subject 1              </a:t>
                </a:r>
                <a:endParaRPr lang="en-US" sz="1200" dirty="0">
                  <a:latin typeface="Arial"/>
                  <a:cs typeface="Arial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-242125" y="2751860"/>
                <a:ext cx="276531" cy="3599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86908" y="4343400"/>
                <a:ext cx="125942" cy="143933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6052741" y="5985992"/>
              <a:ext cx="125942" cy="14393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776579" y="5391145"/>
              <a:ext cx="125942" cy="143933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16245" y="2967761"/>
            <a:ext cx="6779801" cy="1743618"/>
            <a:chOff x="2316245" y="2688361"/>
            <a:chExt cx="6779801" cy="1743618"/>
          </a:xfrm>
        </p:grpSpPr>
        <p:sp>
          <p:nvSpPr>
            <p:cNvPr id="36" name="Rounded Rectangle 35"/>
            <p:cNvSpPr/>
            <p:nvPr/>
          </p:nvSpPr>
          <p:spPr>
            <a:xfrm>
              <a:off x="2316245" y="2688361"/>
              <a:ext cx="2066758" cy="105318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698616" y="4326661"/>
              <a:ext cx="2066758" cy="105318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029288" y="3704361"/>
              <a:ext cx="2066758" cy="105318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creen Shot 2013-11-08 at 6.38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796" y="3956758"/>
            <a:ext cx="2087987" cy="113567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pic>
        <p:nvPicPr>
          <p:cNvPr id="6" name="Picture 5" descr="Screen Shot 2013-11-08 at 6.37.5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44" y="4556761"/>
            <a:ext cx="2087987" cy="12231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pic>
        <p:nvPicPr>
          <p:cNvPr id="7" name="Picture 6" descr="Screen Shot 2013-11-08 at 6.37.44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14" y="2987940"/>
            <a:ext cx="2087987" cy="112634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347889" y="5339661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Adaptive</a:t>
            </a:r>
          </a:p>
          <a:p>
            <a:pPr algn="ctr"/>
            <a:r>
              <a:rPr lang="en-US" dirty="0" smtClean="0"/>
              <a:t>Dictionary</a:t>
            </a:r>
          </a:p>
          <a:p>
            <a:pPr algn="ctr"/>
            <a:r>
              <a:rPr lang="en-US" dirty="0" smtClean="0"/>
              <a:t>of </a:t>
            </a:r>
            <a:r>
              <a:rPr lang="en-US" b="1" dirty="0" smtClean="0">
                <a:latin typeface="LM Roman 10 Bold"/>
                <a:cs typeface="LM Roman 10 Bold"/>
              </a:rPr>
              <a:t>y</a:t>
            </a:r>
            <a:endParaRPr lang="en-US" b="1" dirty="0">
              <a:latin typeface="LM Roman 10 Bold"/>
              <a:cs typeface="LM Roman 10 Bold"/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310442" y="37917"/>
            <a:ext cx="852428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– Best Dictionaries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44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0138 -0.2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694 0.50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2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-0.00138 0.274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559E-6 3.77026E-6 L -0.00798 0.362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8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339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556101" y="4550950"/>
            <a:ext cx="834578" cy="706808"/>
          </a:xfrm>
          <a:prstGeom prst="rect">
            <a:avLst/>
          </a:prstGeom>
          <a:solidFill>
            <a:srgbClr val="8EB4E3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SRC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5196104" y="4904354"/>
            <a:ext cx="35999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- Details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339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7400888" y="4050495"/>
            <a:ext cx="851833" cy="6908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4" y="1520763"/>
            <a:ext cx="493287" cy="6029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11946" y="6079126"/>
            <a:ext cx="7313837" cy="7280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5375" y="1485741"/>
            <a:ext cx="1117013" cy="829370"/>
            <a:chOff x="75375" y="1485741"/>
            <a:chExt cx="1117013" cy="829370"/>
          </a:xfrm>
        </p:grpSpPr>
        <p:sp>
          <p:nvSpPr>
            <p:cNvPr id="28" name="Rounded Rectangle 27"/>
            <p:cNvSpPr/>
            <p:nvPr/>
          </p:nvSpPr>
          <p:spPr>
            <a:xfrm>
              <a:off x="505534" y="1730808"/>
              <a:ext cx="96318" cy="110533"/>
            </a:xfrm>
            <a:prstGeom prst="round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Screen Shot 2013-10-23 at 4.25.1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34" y="1485741"/>
              <a:ext cx="304800" cy="3556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375" y="2038112"/>
              <a:ext cx="111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[query image]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45470" y="6369085"/>
            <a:ext cx="6726314" cy="126332"/>
            <a:chOff x="2145470" y="6313869"/>
            <a:chExt cx="6726314" cy="126332"/>
          </a:xfrm>
        </p:grpSpPr>
        <p:pic>
          <p:nvPicPr>
            <p:cNvPr id="5" name="Picture 4" descr="Screen Shot 2013-11-08 at 6.38.02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797" y="6322620"/>
              <a:ext cx="2087987" cy="113567"/>
            </a:xfrm>
            <a:prstGeom prst="rect">
              <a:avLst/>
            </a:prstGeom>
            <a:ln w="38100" cmpd="sng">
              <a:solidFill>
                <a:srgbClr val="0000FF"/>
              </a:solidFill>
            </a:ln>
          </p:spPr>
        </p:pic>
        <p:pic>
          <p:nvPicPr>
            <p:cNvPr id="6" name="Picture 5" descr="Screen Shot 2013-11-08 at 6.37.55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002" y="6313869"/>
              <a:ext cx="2087987" cy="122318"/>
            </a:xfrm>
            <a:prstGeom prst="rect">
              <a:avLst/>
            </a:prstGeom>
            <a:ln w="38100" cmpd="sng">
              <a:solidFill>
                <a:srgbClr val="0000FF"/>
              </a:solidFill>
            </a:ln>
          </p:spPr>
        </p:pic>
        <p:pic>
          <p:nvPicPr>
            <p:cNvPr id="7" name="Picture 6" descr="Screen Shot 2013-11-08 at 6.37.44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470" y="6327567"/>
              <a:ext cx="2087987" cy="112634"/>
            </a:xfrm>
            <a:prstGeom prst="rect">
              <a:avLst/>
            </a:prstGeom>
            <a:ln w="38100" cmpd="sng">
              <a:solidFill>
                <a:srgbClr val="0000FF"/>
              </a:solidFill>
            </a:ln>
          </p:spPr>
        </p:pic>
      </p:grpSp>
      <p:sp>
        <p:nvSpPr>
          <p:cNvPr id="58" name="Title 1"/>
          <p:cNvSpPr txBox="1">
            <a:spLocks/>
          </p:cNvSpPr>
          <p:nvPr/>
        </p:nvSpPr>
        <p:spPr>
          <a:xfrm>
            <a:off x="310442" y="37917"/>
            <a:ext cx="852428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 – Best Dictionaries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68117" y="3392879"/>
            <a:ext cx="3703364" cy="640904"/>
            <a:chOff x="6385173" y="2839142"/>
            <a:chExt cx="1531915" cy="640904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7812552" y="2839142"/>
              <a:ext cx="0" cy="63736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385173" y="3073820"/>
              <a:ext cx="0" cy="4032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917088" y="3280176"/>
              <a:ext cx="0" cy="1998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3261031" y="3218862"/>
            <a:ext cx="5130734" cy="806911"/>
            <a:chOff x="5817378" y="2673509"/>
            <a:chExt cx="2122355" cy="80691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5817378" y="3280550"/>
              <a:ext cx="0" cy="1998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294986" y="2673509"/>
              <a:ext cx="0" cy="80299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530717" y="3273980"/>
              <a:ext cx="0" cy="1998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480281" y="3073820"/>
              <a:ext cx="0" cy="40321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939733" y="3280176"/>
              <a:ext cx="0" cy="19987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Screen Shot 2013-10-23 at 1.40.5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95" y="1744189"/>
            <a:ext cx="90177" cy="91226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cxnSp>
        <p:nvCxnSpPr>
          <p:cNvPr id="67" name="Straight Arrow Connector 66"/>
          <p:cNvCxnSpPr/>
          <p:nvPr/>
        </p:nvCxnSpPr>
        <p:spPr>
          <a:xfrm>
            <a:off x="601852" y="1786075"/>
            <a:ext cx="990243" cy="3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86217" y="13502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M Roman 10 Regular"/>
                <a:cs typeface="LM Roman 10 Regular"/>
              </a:rPr>
              <a:t>y</a:t>
            </a:r>
            <a:endParaRPr lang="en-US" b="1" dirty="0">
              <a:latin typeface="LM Roman 10 Regular"/>
              <a:cs typeface="LM Roman 10 Regular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314604" y="1864338"/>
            <a:ext cx="64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[patch]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4111333" y="2038112"/>
            <a:ext cx="2781598" cy="48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Trebuchet MS"/>
                <a:cs typeface="Trebuchet MS"/>
              </a:rPr>
              <a:t>Sparse Representation</a:t>
            </a:r>
            <a:endParaRPr lang="en-US" sz="2000" dirty="0">
              <a:latin typeface="Trebuchet MS"/>
              <a:cs typeface="Trebuchet M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475947" y="4436729"/>
            <a:ext cx="2088187" cy="540760"/>
            <a:chOff x="4506787" y="4162342"/>
            <a:chExt cx="2088187" cy="540760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407834" y="3261295"/>
              <a:ext cx="286094" cy="208818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Screen Shot 2013-10-23 at 1.40.54 PM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371" y="4611876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</p:grpSp>
      <p:grpSp>
        <p:nvGrpSpPr>
          <p:cNvPr id="72" name="Group 71"/>
          <p:cNvGrpSpPr/>
          <p:nvPr/>
        </p:nvGrpSpPr>
        <p:grpSpPr>
          <a:xfrm>
            <a:off x="2137704" y="4430545"/>
            <a:ext cx="2088187" cy="540760"/>
            <a:chOff x="4506787" y="4162342"/>
            <a:chExt cx="2088187" cy="540760"/>
          </a:xfrm>
        </p:grpSpPr>
        <p:sp>
          <p:nvSpPr>
            <p:cNvPr id="73" name="Right Brace 72"/>
            <p:cNvSpPr/>
            <p:nvPr/>
          </p:nvSpPr>
          <p:spPr>
            <a:xfrm rot="5400000">
              <a:off x="5407834" y="3261295"/>
              <a:ext cx="286094" cy="208818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 descr="Screen Shot 2013-10-23 at 1.40.54 PM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371" y="4611876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</p:grpSp>
      <p:grpSp>
        <p:nvGrpSpPr>
          <p:cNvPr id="75" name="Group 74"/>
          <p:cNvGrpSpPr/>
          <p:nvPr/>
        </p:nvGrpSpPr>
        <p:grpSpPr>
          <a:xfrm>
            <a:off x="6779921" y="4438568"/>
            <a:ext cx="2088187" cy="540760"/>
            <a:chOff x="4506787" y="4162342"/>
            <a:chExt cx="2088187" cy="540760"/>
          </a:xfrm>
        </p:grpSpPr>
        <p:sp>
          <p:nvSpPr>
            <p:cNvPr id="76" name="Right Brace 75"/>
            <p:cNvSpPr/>
            <p:nvPr/>
          </p:nvSpPr>
          <p:spPr>
            <a:xfrm rot="5400000">
              <a:off x="5407834" y="3261295"/>
              <a:ext cx="286094" cy="208818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 descr="Screen Shot 2013-10-23 at 1.40.54 P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2371" y="4611876"/>
              <a:ext cx="90177" cy="91226"/>
            </a:xfrm>
            <a:prstGeom prst="rect">
              <a:avLst/>
            </a:prstGeom>
            <a:ln w="28575" cmpd="sng">
              <a:solidFill>
                <a:srgbClr val="FF0000"/>
              </a:solidFill>
            </a:ln>
          </p:spPr>
        </p:pic>
      </p:grpSp>
      <p:sp>
        <p:nvSpPr>
          <p:cNvPr id="78" name="Title 1"/>
          <p:cNvSpPr txBox="1">
            <a:spLocks/>
          </p:cNvSpPr>
          <p:nvPr/>
        </p:nvSpPr>
        <p:spPr>
          <a:xfrm>
            <a:off x="6446795" y="5189726"/>
            <a:ext cx="2781598" cy="48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rebuchet MS"/>
                <a:cs typeface="Trebuchet MS"/>
              </a:rPr>
              <a:t>Best Reconstruction</a:t>
            </a:r>
            <a:endParaRPr lang="en-US" sz="2000" dirty="0">
              <a:latin typeface="Trebuchet MS"/>
              <a:cs typeface="Trebuchet MS"/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6450563" y="5477226"/>
            <a:ext cx="2781598" cy="48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Trebuchet MS"/>
                <a:cs typeface="Trebuchet MS"/>
              </a:rPr>
              <a:t>Best Concentration</a:t>
            </a:r>
            <a:endParaRPr lang="en-US" sz="2000" dirty="0">
              <a:latin typeface="Trebuchet MS"/>
              <a:cs typeface="Trebuchet M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8505" y="4238575"/>
            <a:ext cx="5377507" cy="288447"/>
            <a:chOff x="2858505" y="5040751"/>
            <a:chExt cx="5377507" cy="288447"/>
          </a:xfrm>
        </p:grpSpPr>
        <p:sp>
          <p:nvSpPr>
            <p:cNvPr id="80" name="TextBox 79"/>
            <p:cNvSpPr txBox="1"/>
            <p:nvPr/>
          </p:nvSpPr>
          <p:spPr>
            <a:xfrm>
              <a:off x="2858505" y="5051226"/>
              <a:ext cx="8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1              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183236" y="5040751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200" i="1" dirty="0" err="1" smtClean="0">
                  <a:latin typeface="Arial"/>
                  <a:cs typeface="Arial"/>
                </a:rPr>
                <a:t>i</a:t>
              </a:r>
              <a:r>
                <a:rPr lang="en-US" sz="1200" dirty="0" smtClean="0">
                  <a:latin typeface="Arial"/>
                  <a:cs typeface="Arial"/>
                </a:rPr>
                <a:t>              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22969" y="5052199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subject </a:t>
              </a:r>
              <a:r>
                <a:rPr lang="en-US" sz="1200" i="1" dirty="0" smtClean="0">
                  <a:latin typeface="Arial"/>
                  <a:cs typeface="Arial"/>
                </a:rPr>
                <a:t>k</a:t>
              </a:r>
              <a:r>
                <a:rPr lang="en-US" sz="1200" dirty="0" smtClean="0">
                  <a:latin typeface="Arial"/>
                  <a:cs typeface="Arial"/>
                </a:rPr>
                <a:t>              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5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9526E-6 3.9203E-6 L -0.00173 -0.33897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7249E-6 -9.21937E-7 L 4.77249E-6 0.338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93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68" grpId="0"/>
      <p:bldP spid="69" grpId="0"/>
      <p:bldP spid="70" grpId="0"/>
      <p:bldP spid="78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38" y="3484846"/>
            <a:ext cx="2289396" cy="2798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825" y="2289482"/>
            <a:ext cx="588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rebuchet MS"/>
                <a:cs typeface="Trebuchet MS"/>
              </a:rPr>
              <a:t>Are all parts of the face important?</a:t>
            </a:r>
            <a:endParaRPr lang="en-US" sz="2800" dirty="0">
              <a:latin typeface="Trebuchet MS"/>
              <a:cs typeface="Trebuchet M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781770" y="4355349"/>
            <a:ext cx="4972286" cy="557845"/>
            <a:chOff x="1781770" y="4355349"/>
            <a:chExt cx="4972286" cy="557845"/>
          </a:xfrm>
        </p:grpSpPr>
        <p:sp>
          <p:nvSpPr>
            <p:cNvPr id="54" name="Oval 53"/>
            <p:cNvSpPr/>
            <p:nvPr/>
          </p:nvSpPr>
          <p:spPr>
            <a:xfrm>
              <a:off x="2665390" y="4361713"/>
              <a:ext cx="735280" cy="5514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57722" y="4457588"/>
              <a:ext cx="2196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Important for Mary. 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>
              <a:endCxn id="55" idx="1"/>
            </p:cNvCxnSpPr>
            <p:nvPr/>
          </p:nvCxnSpPr>
          <p:spPr>
            <a:xfrm>
              <a:off x="2982897" y="4637454"/>
              <a:ext cx="1574825" cy="48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1781770" y="4355349"/>
              <a:ext cx="735280" cy="5514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9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657923" cy="2057093"/>
            <a:chOff x="5669473" y="4293149"/>
            <a:chExt cx="2657923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ID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712181" y="1903435"/>
            <a:ext cx="4171095" cy="845135"/>
            <a:chOff x="2712181" y="1903435"/>
            <a:chExt cx="4171095" cy="845135"/>
          </a:xfrm>
        </p:grpSpPr>
        <p:pic>
          <p:nvPicPr>
            <p:cNvPr id="204" name="Picture 203" descr="face0119.bmp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931" y="1903435"/>
              <a:ext cx="489660" cy="609354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616" y="1903435"/>
              <a:ext cx="489660" cy="609354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90" y="1917479"/>
              <a:ext cx="489659" cy="609354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472" y="2138682"/>
              <a:ext cx="489660" cy="60935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181" y="2139216"/>
              <a:ext cx="489659" cy="609354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422" y="2138682"/>
              <a:ext cx="489660" cy="609354"/>
            </a:xfrm>
            <a:prstGeom prst="rect">
              <a:avLst/>
            </a:prstGeom>
          </p:spPr>
        </p:pic>
      </p:grpSp>
      <p:cxnSp>
        <p:nvCxnSpPr>
          <p:cNvPr id="210" name="Straight Arrow Connector 209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3" name="TextBox 21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14" name="TextBox 21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cxnSp>
        <p:nvCxnSpPr>
          <p:cNvPr id="215" name="Straight Arrow Connector 21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6245527" y="1596894"/>
            <a:ext cx="84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606204" y="1578218"/>
            <a:ext cx="79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48100" y="1608996"/>
            <a:ext cx="8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subject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3" name="TextBox 222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4" name="TextBox 223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5" name="TextBox 224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226" name="TextBox 225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228" name="Rectangle 227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233" name="Rectangle 232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238" name="Rectangle 237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244" name="Rectangle 24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249" name="Rectangle 24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3" name="Group 252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254" name="Rectangle 25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259" name="Rectangle 25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264" name="Rectangle 263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" name="Group 267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269" name="Rectangle 268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274" name="Straight Arrow Connector 273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70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844" y="2782415"/>
            <a:ext cx="296747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Motivation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Method</a:t>
            </a:r>
          </a:p>
          <a:p>
            <a:pPr marL="514350" indent="-514350">
              <a:buAutoNum type="arabicPeriod"/>
            </a:pPr>
            <a:endParaRPr lang="en-US" sz="3200" dirty="0"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latin typeface="Trebuchet MS"/>
                <a:cs typeface="Trebuchet MS"/>
              </a:rPr>
              <a:t>Experiments</a:t>
            </a:r>
            <a:endParaRPr lang="en-US" sz="3200" dirty="0" smtClean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Conclusions</a:t>
            </a: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2586" y="40984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Can random patches be used 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 recognize any face?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64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5 at 9.51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80" y="0"/>
            <a:ext cx="2844637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1926" y="2091484"/>
            <a:ext cx="28786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AR Database</a:t>
            </a:r>
          </a:p>
          <a:p>
            <a:endParaRPr lang="en-US" dirty="0"/>
          </a:p>
          <a:p>
            <a:r>
              <a:rPr lang="en-US" sz="2800" dirty="0" smtClean="0"/>
              <a:t>Training</a:t>
            </a:r>
          </a:p>
          <a:p>
            <a:r>
              <a:rPr lang="en-US" dirty="0" smtClean="0"/>
              <a:t>Subjects without disguise</a:t>
            </a:r>
          </a:p>
          <a:p>
            <a:endParaRPr lang="en-US" dirty="0"/>
          </a:p>
          <a:p>
            <a:r>
              <a:rPr lang="en-US" sz="2800" dirty="0" smtClean="0"/>
              <a:t>Testing</a:t>
            </a:r>
          </a:p>
          <a:p>
            <a:r>
              <a:rPr lang="en-US" dirty="0" smtClean="0"/>
              <a:t>Subjects with disguise</a:t>
            </a:r>
            <a:endParaRPr lang="en-US" dirty="0"/>
          </a:p>
        </p:txBody>
      </p:sp>
      <p:sp>
        <p:nvSpPr>
          <p:cNvPr id="5" name="Action Button: End 4">
            <a:hlinkClick r:id="rId4" action="ppaction://hlinksldjump" highlightClick="1"/>
          </p:cNvPr>
          <p:cNvSpPr/>
          <p:nvPr/>
        </p:nvSpPr>
        <p:spPr>
          <a:xfrm>
            <a:off x="8906528" y="6534687"/>
            <a:ext cx="228517" cy="224619"/>
          </a:xfrm>
          <a:prstGeom prst="actionButtonEn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4-11-15 at 9.5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80" y="1488385"/>
            <a:ext cx="4787900" cy="4533900"/>
          </a:xfrm>
          <a:prstGeom prst="rect">
            <a:avLst/>
          </a:prstGeom>
        </p:spPr>
      </p:pic>
      <p:pic>
        <p:nvPicPr>
          <p:cNvPr id="16" name="Picture 15" descr="Screen Shot 2014-11-15 at 9.54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6" y="1778869"/>
            <a:ext cx="1155700" cy="1397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26004" y="1344525"/>
            <a:ext cx="4968298" cy="410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88290" y="5935373"/>
            <a:ext cx="4968298" cy="4108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594" y="1344525"/>
            <a:ext cx="969107" cy="5154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25856" y="871657"/>
            <a:ext cx="969107" cy="5154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3402" y="1217422"/>
            <a:ext cx="13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5574" y="1184222"/>
            <a:ext cx="8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Extracted</a:t>
            </a:r>
          </a:p>
          <a:p>
            <a:pPr algn="ctr"/>
            <a:r>
              <a:rPr lang="en-US" sz="1400" dirty="0" smtClean="0"/>
              <a:t>patches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2872" y="1426883"/>
            <a:ext cx="1139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 red point represents the center of a patch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48379" y="2086546"/>
            <a:ext cx="2805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.</a:t>
            </a:r>
            <a:r>
              <a:rPr lang="en-US" sz="4000" b="1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6949" y="1172003"/>
            <a:ext cx="96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Eliminated</a:t>
            </a:r>
          </a:p>
          <a:p>
            <a:pPr algn="ctr"/>
            <a:r>
              <a:rPr lang="en-US" sz="1400" dirty="0" smtClean="0"/>
              <a:t>patches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5050" y="1159784"/>
            <a:ext cx="8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Classified</a:t>
            </a:r>
          </a:p>
          <a:p>
            <a:pPr algn="ctr"/>
            <a:r>
              <a:rPr lang="en-US" sz="1400" dirty="0" smtClean="0"/>
              <a:t>patches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5839" y="1147565"/>
            <a:ext cx="80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Majority</a:t>
            </a:r>
          </a:p>
          <a:p>
            <a:pPr algn="ctr"/>
            <a:r>
              <a:rPr lang="en-US" sz="1400" dirty="0" smtClean="0"/>
              <a:t>vote</a:t>
            </a: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8124480" y="2459485"/>
            <a:ext cx="317024" cy="319557"/>
          </a:xfrm>
          <a:prstGeom prst="rect">
            <a:avLst/>
          </a:prstGeom>
          <a:noFill/>
          <a:ln w="3175" cmpd="sng">
            <a:solidFill>
              <a:srgbClr val="FF0000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19" name="Action Button: End 18">
            <a:hlinkClick r:id="rId4" action="ppaction://hlinksldjump" highlightClick="1"/>
          </p:cNvPr>
          <p:cNvSpPr/>
          <p:nvPr/>
        </p:nvSpPr>
        <p:spPr>
          <a:xfrm>
            <a:off x="8906528" y="6534687"/>
            <a:ext cx="228517" cy="224619"/>
          </a:xfrm>
          <a:prstGeom prst="actionButtonEn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e_0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929304" y="4008276"/>
            <a:ext cx="1485900" cy="1816100"/>
          </a:xfrm>
          <a:prstGeom prst="rect">
            <a:avLst/>
          </a:prstGeom>
        </p:spPr>
      </p:pic>
      <p:pic>
        <p:nvPicPr>
          <p:cNvPr id="8" name="fmw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9981" y="431767"/>
            <a:ext cx="1413838" cy="172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4730" y="285972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99 %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0431" y="178773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285" y="2352274"/>
            <a:ext cx="1580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expressions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Consolas"/>
                <a:cs typeface="Consolas"/>
              </a:rPr>
              <a:t>FWM</a:t>
            </a:r>
            <a:endParaRPr lang="en-US" sz="1200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pic>
        <p:nvPicPr>
          <p:cNvPr id="43" name="ar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919813" y="430632"/>
            <a:ext cx="1413838" cy="1728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167814" y="286367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100 %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413515" y="182729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5741" y="2356230"/>
            <a:ext cx="119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disguise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Consolas"/>
                <a:cs typeface="Consolas"/>
              </a:rPr>
              <a:t>AR</a:t>
            </a:r>
            <a:endParaRPr lang="en-US" sz="1200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26107" y="317519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pic>
        <p:nvPicPr>
          <p:cNvPr id="53" name="casia2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863449" y="405066"/>
            <a:ext cx="1413838" cy="1728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094227" y="287402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100 %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339928" y="193082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08126" y="2366583"/>
            <a:ext cx="1326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VIS + NIR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Consolas"/>
                <a:cs typeface="Consolas"/>
              </a:rPr>
              <a:t>CASIA</a:t>
            </a:r>
            <a:endParaRPr lang="en-US" sz="1200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52455" y="369649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pic>
        <p:nvPicPr>
          <p:cNvPr id="58" name="yale.avi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31296" y="3999730"/>
            <a:ext cx="1413838" cy="17280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216840" y="63409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100 %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62541" y="3660003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30739" y="5833504"/>
            <a:ext cx="1707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illumination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Consolas"/>
                <a:cs typeface="Consolas"/>
              </a:rPr>
              <a:t>YALE</a:t>
            </a:r>
            <a:endParaRPr lang="en-US" sz="1200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00708" y="63449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83 %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346409" y="3663959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79366" y="5837460"/>
            <a:ext cx="13268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pose  30º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Consolas"/>
                <a:cs typeface="Consolas"/>
              </a:rPr>
              <a:t>MPIE</a:t>
            </a:r>
            <a:endParaRPr lang="en-US" sz="1200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45807" y="635525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95 %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391254" y="3674312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41558" y="5897949"/>
            <a:ext cx="119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pose 15º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Consolas"/>
                <a:cs typeface="Consolas"/>
              </a:rPr>
              <a:t>MPIE</a:t>
            </a:r>
            <a:endParaRPr lang="en-US" sz="1200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pic>
        <p:nvPicPr>
          <p:cNvPr id="69" name="pie_03.avi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857063" y="4027388"/>
            <a:ext cx="1413838" cy="17280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806070" y="3814227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639530" y="3866630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67601" y="3918480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/>
              <a:cs typeface="Consolas"/>
            </a:endParaRPr>
          </a:p>
        </p:txBody>
      </p:sp>
      <p:sp>
        <p:nvSpPr>
          <p:cNvPr id="31" name="Action Button: End 30">
            <a:hlinkClick r:id="rId21" action="ppaction://hlinksldjump" highlightClick="1"/>
          </p:cNvPr>
          <p:cNvSpPr/>
          <p:nvPr/>
        </p:nvSpPr>
        <p:spPr>
          <a:xfrm>
            <a:off x="8906528" y="6534687"/>
            <a:ext cx="228517" cy="224619"/>
          </a:xfrm>
          <a:prstGeom prst="actionButtonEn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333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333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3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0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0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11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vol="80000">
                <p:cTn id="11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7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video>
              <p:cMediaNode vol="80000">
                <p:cTn id="128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video>
              <p:cMediaNode vol="80000">
                <p:cTn id="129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5" grpId="0"/>
      <p:bldP spid="17" grpId="0"/>
      <p:bldP spid="44" grpId="0"/>
      <p:bldP spid="45" grpId="0" animBg="1"/>
      <p:bldP spid="46" grpId="0"/>
      <p:bldP spid="2" grpId="0" animBg="1"/>
      <p:bldP spid="54" grpId="0"/>
      <p:bldP spid="55" grpId="0" animBg="1"/>
      <p:bldP spid="56" grpId="0"/>
      <p:bldP spid="57" grpId="0" animBg="1"/>
      <p:bldP spid="60" grpId="0"/>
      <p:bldP spid="61" grpId="0" animBg="1"/>
      <p:bldP spid="62" grpId="0"/>
      <p:bldP spid="63" grpId="0"/>
      <p:bldP spid="64" grpId="0" animBg="1"/>
      <p:bldP spid="65" grpId="0"/>
      <p:bldP spid="66" grpId="0"/>
      <p:bldP spid="67" grpId="0" animBg="1"/>
      <p:bldP spid="68" grpId="0"/>
      <p:bldP spid="70" grpId="0" animBg="1"/>
      <p:bldP spid="71" grpId="0" animBg="1"/>
      <p:bldP spid="7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7 at 9.38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0"/>
            <a:ext cx="6624735" cy="6858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155765" y="926352"/>
            <a:ext cx="963920" cy="5782237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ction Button: End 3">
            <a:hlinkClick r:id="rId3" action="ppaction://hlinksldjump" highlightClick="1"/>
          </p:cNvPr>
          <p:cNvSpPr/>
          <p:nvPr/>
        </p:nvSpPr>
        <p:spPr>
          <a:xfrm>
            <a:off x="8906528" y="6534687"/>
            <a:ext cx="228517" cy="224619"/>
          </a:xfrm>
          <a:prstGeom prst="actionButtonEnd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27 at 9.40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0"/>
            <a:ext cx="4372805" cy="6858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805101" y="1464235"/>
            <a:ext cx="3703548" cy="2540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23032" y="2453331"/>
            <a:ext cx="3703548" cy="2540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40963" y="3442427"/>
            <a:ext cx="3703548" cy="2540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29012" y="4401641"/>
            <a:ext cx="3703548" cy="2540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02120" y="5390737"/>
            <a:ext cx="3703548" cy="2540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60287" y="6364892"/>
            <a:ext cx="3703548" cy="25400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79" y="0"/>
            <a:ext cx="8076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5" y="0"/>
            <a:ext cx="755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3 at 12.2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479888"/>
            <a:ext cx="6210300" cy="5029200"/>
          </a:xfrm>
          <a:prstGeom prst="rect">
            <a:avLst/>
          </a:prstGeom>
        </p:spPr>
      </p:pic>
      <p:pic>
        <p:nvPicPr>
          <p:cNvPr id="5" name="Picture 4" descr="Screen Shot 2014-04-23 at 12.25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27" y="5467251"/>
            <a:ext cx="6543111" cy="13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26" y="3484846"/>
            <a:ext cx="2297708" cy="2798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825" y="2289482"/>
            <a:ext cx="588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rebuchet MS"/>
                <a:cs typeface="Trebuchet MS"/>
              </a:rPr>
              <a:t>Are all parts of the face important?</a:t>
            </a:r>
            <a:endParaRPr lang="en-US" sz="2800" dirty="0">
              <a:latin typeface="Trebuchet MS"/>
              <a:cs typeface="Trebuchet M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821492" y="5091497"/>
            <a:ext cx="5144044" cy="1191502"/>
            <a:chOff x="1821492" y="5091497"/>
            <a:chExt cx="5144044" cy="1191502"/>
          </a:xfrm>
        </p:grpSpPr>
        <p:sp>
          <p:nvSpPr>
            <p:cNvPr id="4" name="Oval 3"/>
            <p:cNvSpPr/>
            <p:nvPr/>
          </p:nvSpPr>
          <p:spPr>
            <a:xfrm>
              <a:off x="1821492" y="5091497"/>
              <a:ext cx="1545759" cy="119150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43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43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64067" y="5508452"/>
              <a:ext cx="240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Important for Miguel. 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6" name="Straight Arrow Connector 5"/>
            <p:cNvCxnSpPr>
              <a:stCxn id="4" idx="6"/>
              <a:endCxn id="49" idx="1"/>
            </p:cNvCxnSpPr>
            <p:nvPr/>
          </p:nvCxnSpPr>
          <p:spPr>
            <a:xfrm>
              <a:off x="3367251" y="5687248"/>
              <a:ext cx="1196816" cy="587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781770" y="4355349"/>
            <a:ext cx="6181113" cy="557845"/>
            <a:chOff x="1781770" y="4355349"/>
            <a:chExt cx="6181113" cy="557845"/>
          </a:xfrm>
        </p:grpSpPr>
        <p:sp>
          <p:nvSpPr>
            <p:cNvPr id="54" name="Oval 53"/>
            <p:cNvSpPr/>
            <p:nvPr/>
          </p:nvSpPr>
          <p:spPr>
            <a:xfrm>
              <a:off x="2665390" y="4361713"/>
              <a:ext cx="735280" cy="5514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57722" y="4457588"/>
              <a:ext cx="3405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Important for Mary </a:t>
              </a:r>
              <a:r>
                <a:rPr lang="en-US" smtClean="0">
                  <a:latin typeface="Trebuchet MS"/>
                  <a:cs typeface="Trebuchet MS"/>
                </a:rPr>
                <a:t>and Miguel. 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>
              <a:endCxn id="55" idx="1"/>
            </p:cNvCxnSpPr>
            <p:nvPr/>
          </p:nvCxnSpPr>
          <p:spPr>
            <a:xfrm>
              <a:off x="2982897" y="4637454"/>
              <a:ext cx="1574825" cy="48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1781770" y="4355349"/>
              <a:ext cx="735280" cy="5514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43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21302670">
            <a:off x="1584309" y="4222924"/>
            <a:ext cx="2031680" cy="83866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470920" y="4236375"/>
            <a:ext cx="5434203" cy="1039787"/>
            <a:chOff x="1470920" y="4236375"/>
            <a:chExt cx="5434203" cy="1039787"/>
          </a:xfrm>
        </p:grpSpPr>
        <p:sp>
          <p:nvSpPr>
            <p:cNvPr id="92" name="Oval 91"/>
            <p:cNvSpPr/>
            <p:nvPr/>
          </p:nvSpPr>
          <p:spPr>
            <a:xfrm>
              <a:off x="1470920" y="4236375"/>
              <a:ext cx="2255613" cy="810511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4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564067" y="4906830"/>
              <a:ext cx="2341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Trebuchet MS"/>
                  <a:cs typeface="Trebuchet MS"/>
                </a:rPr>
                <a:t>Not important at all. </a:t>
              </a:r>
              <a:endParaRPr lang="en-US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94" name="Straight Arrow Connector 93"/>
            <p:cNvCxnSpPr>
              <a:endCxn id="93" idx="1"/>
            </p:cNvCxnSpPr>
            <p:nvPr/>
          </p:nvCxnSpPr>
          <p:spPr>
            <a:xfrm>
              <a:off x="3135297" y="4789854"/>
              <a:ext cx="1428770" cy="30164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57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7" y="2459038"/>
            <a:ext cx="8229600" cy="1143000"/>
          </a:xfrm>
        </p:spPr>
        <p:txBody>
          <a:bodyPr/>
          <a:lstStyle/>
          <a:p>
            <a:r>
              <a:rPr lang="en-US" dirty="0" smtClean="0"/>
              <a:t>Recognition of Facial Attributes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0931" y="3606801"/>
            <a:ext cx="357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(gender, expressions, age, race</a:t>
            </a:r>
            <a:r>
              <a:rPr lang="en-US" smtClean="0"/>
              <a:t>, etc.)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Arrow Connector 180"/>
          <p:cNvCxnSpPr/>
          <p:nvPr/>
        </p:nvCxnSpPr>
        <p:spPr>
          <a:xfrm>
            <a:off x="3275612" y="2132755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4995763" y="2140172"/>
            <a:ext cx="10832" cy="81954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18102" y="295263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737759" y="296154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980107" y="3355328"/>
            <a:ext cx="3419657" cy="148817"/>
            <a:chOff x="762255" y="1882637"/>
            <a:chExt cx="3419657" cy="212269"/>
          </a:xfrm>
        </p:grpSpPr>
        <p:cxnSp>
          <p:nvCxnSpPr>
            <p:cNvPr id="196" name="Straight Arrow Connector 195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3" name="TextBox 10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104" name="TextBox 10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73" y="1910111"/>
            <a:ext cx="489660" cy="59847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8" y="1910111"/>
            <a:ext cx="489660" cy="59847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32" y="1924156"/>
            <a:ext cx="489659" cy="59847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4" y="2145358"/>
            <a:ext cx="489660" cy="59847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23" y="2145893"/>
            <a:ext cx="489659" cy="59847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64" y="2145358"/>
            <a:ext cx="489660" cy="598473"/>
          </a:xfrm>
          <a:prstGeom prst="rect">
            <a:avLst/>
          </a:prstGeom>
        </p:spPr>
      </p:pic>
      <p:sp>
        <p:nvSpPr>
          <p:cNvPr id="162" name="Rectangle 161"/>
          <p:cNvSpPr/>
          <p:nvPr/>
        </p:nvSpPr>
        <p:spPr>
          <a:xfrm>
            <a:off x="4036412" y="295708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description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6420546" y="274773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6692623" y="2452920"/>
            <a:ext cx="0" cy="507838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688718" y="2747452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2950336" y="2733095"/>
            <a:ext cx="0" cy="212269"/>
          </a:xfrm>
          <a:prstGeom prst="straightConnector1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45527" y="159689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</a:t>
            </a:r>
            <a:r>
              <a:rPr lang="en-US" sz="1400" i="1" dirty="0" smtClean="0">
                <a:latin typeface="LM Roman 10 Regular"/>
                <a:cs typeface="LM Roman 10 Regular"/>
              </a:rPr>
              <a:t>k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06204" y="1578218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</a:t>
            </a:r>
            <a:r>
              <a:rPr lang="en-US" sz="1400" i="1" dirty="0" err="1" smtClean="0">
                <a:latin typeface="LM Roman 10 Regular"/>
                <a:cs typeface="LM Roman 10 Regular"/>
              </a:rPr>
              <a:t>i</a:t>
            </a:r>
            <a:endParaRPr lang="en-US" sz="1400" i="1" dirty="0">
              <a:latin typeface="LM Roman 10 Regular"/>
              <a:cs typeface="LM Roman 10 Regular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848100" y="1608996"/>
            <a:ext cx="663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3230707">
            <a:off x="3249257" y="245175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3" name="TextBox 52"/>
          <p:cNvSpPr txBox="1"/>
          <p:nvPr/>
        </p:nvSpPr>
        <p:spPr>
          <a:xfrm rot="3230707">
            <a:off x="4974589" y="2440968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4" name="TextBox 53"/>
          <p:cNvSpPr txBox="1"/>
          <p:nvPr/>
        </p:nvSpPr>
        <p:spPr>
          <a:xfrm rot="3230707">
            <a:off x="6685252" y="2446975"/>
            <a:ext cx="311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:</a:t>
            </a:r>
            <a:endParaRPr lang="en-US" sz="12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3796483" y="2029244"/>
            <a:ext cx="205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. . .                                   . . .</a:t>
            </a:r>
            <a:endParaRPr lang="en-US" sz="1400" b="1" dirty="0"/>
          </a:p>
        </p:txBody>
      </p:sp>
      <p:grpSp>
        <p:nvGrpSpPr>
          <p:cNvPr id="59" name="Group 58"/>
          <p:cNvGrpSpPr/>
          <p:nvPr/>
        </p:nvGrpSpPr>
        <p:grpSpPr>
          <a:xfrm>
            <a:off x="3120922" y="1940146"/>
            <a:ext cx="272216" cy="515357"/>
            <a:chOff x="903070" y="1769524"/>
            <a:chExt cx="272216" cy="515357"/>
          </a:xfrm>
        </p:grpSpPr>
        <p:sp>
          <p:nvSpPr>
            <p:cNvPr id="60" name="Rectangle 59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822641" y="1946792"/>
            <a:ext cx="272216" cy="515357"/>
            <a:chOff x="903070" y="1769524"/>
            <a:chExt cx="272216" cy="515357"/>
          </a:xfrm>
        </p:grpSpPr>
        <p:sp>
          <p:nvSpPr>
            <p:cNvPr id="74" name="Rectangle 73"/>
            <p:cNvSpPr/>
            <p:nvPr/>
          </p:nvSpPr>
          <p:spPr>
            <a:xfrm>
              <a:off x="1053966" y="19298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571536" y="1928772"/>
            <a:ext cx="307432" cy="515357"/>
            <a:chOff x="903070" y="1769524"/>
            <a:chExt cx="307432" cy="515357"/>
          </a:xfrm>
        </p:grpSpPr>
        <p:sp>
          <p:nvSpPr>
            <p:cNvPr id="82" name="Rectangle 81"/>
            <p:cNvSpPr/>
            <p:nvPr/>
          </p:nvSpPr>
          <p:spPr>
            <a:xfrm>
              <a:off x="1089182" y="1854049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37648" y="2158176"/>
            <a:ext cx="272216" cy="515357"/>
            <a:chOff x="903070" y="1769524"/>
            <a:chExt cx="272216" cy="515357"/>
          </a:xfrm>
        </p:grpSpPr>
        <p:sp>
          <p:nvSpPr>
            <p:cNvPr id="87" name="Rectangle 8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 rot="10800000">
            <a:off x="2809966" y="2206329"/>
            <a:ext cx="272216" cy="515357"/>
            <a:chOff x="903070" y="1769524"/>
            <a:chExt cx="272216" cy="515357"/>
          </a:xfrm>
        </p:grpSpPr>
        <p:sp>
          <p:nvSpPr>
            <p:cNvPr id="92" name="Rectangle 9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16806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 rot="10800000">
            <a:off x="4572874" y="2158944"/>
            <a:ext cx="272216" cy="515357"/>
            <a:chOff x="903070" y="1769524"/>
            <a:chExt cx="272216" cy="515357"/>
          </a:xfrm>
        </p:grpSpPr>
        <p:sp>
          <p:nvSpPr>
            <p:cNvPr id="97" name="Rectangle 9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545192" y="2207097"/>
            <a:ext cx="367748" cy="515357"/>
            <a:chOff x="903070" y="1769524"/>
            <a:chExt cx="367748" cy="515357"/>
          </a:xfrm>
        </p:grpSpPr>
        <p:sp>
          <p:nvSpPr>
            <p:cNvPr id="112" name="Rectangle 11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149498" y="195906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297870" y="2158944"/>
            <a:ext cx="272216" cy="458495"/>
            <a:chOff x="903070" y="1769524"/>
            <a:chExt cx="272216" cy="458495"/>
          </a:xfrm>
        </p:grpSpPr>
        <p:sp>
          <p:nvSpPr>
            <p:cNvPr id="117" name="Rectangle 116"/>
            <p:cNvSpPr/>
            <p:nvPr/>
          </p:nvSpPr>
          <p:spPr>
            <a:xfrm>
              <a:off x="1053966" y="190143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16806" y="2082265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03070" y="2025403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 rot="10800000">
            <a:off x="6222046" y="2207097"/>
            <a:ext cx="320358" cy="515357"/>
            <a:chOff x="903070" y="1769524"/>
            <a:chExt cx="320358" cy="515357"/>
          </a:xfrm>
        </p:grpSpPr>
        <p:sp>
          <p:nvSpPr>
            <p:cNvPr id="122" name="Rectangle 121"/>
            <p:cNvSpPr/>
            <p:nvPr/>
          </p:nvSpPr>
          <p:spPr>
            <a:xfrm>
              <a:off x="1053966" y="1825618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102108" y="2034880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5240" y="2139127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903070" y="1769524"/>
              <a:ext cx="121320" cy="145754"/>
            </a:xfrm>
            <a:prstGeom prst="rect">
              <a:avLst/>
            </a:prstGeom>
            <a:noFill/>
            <a:ln w="19050" cmpd="sng"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31982" y="2125535"/>
            <a:ext cx="4085442" cy="835223"/>
            <a:chOff x="2731982" y="2125535"/>
            <a:chExt cx="4085442" cy="835223"/>
          </a:xfrm>
        </p:grpSpPr>
        <p:cxnSp>
          <p:nvCxnSpPr>
            <p:cNvPr id="127" name="Straight Arrow Connector 126"/>
            <p:cNvCxnSpPr/>
            <p:nvPr/>
          </p:nvCxnSpPr>
          <p:spPr>
            <a:xfrm>
              <a:off x="648131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6806592" y="21404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6735162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635521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6262962" y="244570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4773796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5099072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47692" y="213295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4555442" y="24454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2824232" y="212553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>
              <a:off x="2731982" y="2438003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854642" cy="2057093"/>
            <a:chOff x="5669473" y="4293149"/>
            <a:chExt cx="2854642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535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class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/>
        </p:nvGrpSpPr>
        <p:grpSpPr>
          <a:xfrm>
            <a:off x="2701475" y="3354255"/>
            <a:ext cx="4004629" cy="154214"/>
            <a:chOff x="483623" y="1881097"/>
            <a:chExt cx="4004629" cy="219966"/>
          </a:xfrm>
        </p:grpSpPr>
        <p:cxnSp>
          <p:nvCxnSpPr>
            <p:cNvPr id="180" name="Straight Arrow Connector 179"/>
            <p:cNvCxnSpPr/>
            <p:nvPr/>
          </p:nvCxnSpPr>
          <p:spPr>
            <a:xfrm flipH="1">
              <a:off x="762255" y="188317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2478002" y="188263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4181052" y="188263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H="1">
              <a:off x="91465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263040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433345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1068595" y="1881631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>
              <a:off x="2784342" y="1881097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>
              <a:off x="4487392" y="1881097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>
              <a:off x="483623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5267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2810" y="3439277"/>
            <a:ext cx="4993038" cy="52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/>
          <p:cNvGrpSpPr/>
          <p:nvPr/>
        </p:nvGrpSpPr>
        <p:grpSpPr>
          <a:xfrm>
            <a:off x="2839554" y="2893300"/>
            <a:ext cx="3866083" cy="613403"/>
            <a:chOff x="622169" y="1883506"/>
            <a:chExt cx="3866083" cy="217557"/>
          </a:xfrm>
        </p:grpSpPr>
        <p:cxnSp>
          <p:nvCxnSpPr>
            <p:cNvPr id="230" name="Straight Arrow Connector 229"/>
            <p:cNvCxnSpPr/>
            <p:nvPr/>
          </p:nvCxnSpPr>
          <p:spPr>
            <a:xfrm flipH="1">
              <a:off x="914655" y="1886449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2630402" y="1885915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H="1">
              <a:off x="1068595" y="1886449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4487392" y="1883506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2169" y="1889328"/>
              <a:ext cx="506" cy="20283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2337916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040966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>
              <a:off x="2199370" y="1888794"/>
              <a:ext cx="2563" cy="2078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902420" y="1888794"/>
              <a:ext cx="860" cy="212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24" y="4552908"/>
            <a:ext cx="571500" cy="698500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>
          <a:xfrm flipV="1">
            <a:off x="2217854" y="4144006"/>
            <a:ext cx="4967994" cy="1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191120" y="3911994"/>
            <a:ext cx="971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LEARNING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701475" y="4582439"/>
            <a:ext cx="1332380" cy="651054"/>
            <a:chOff x="2701475" y="4582439"/>
            <a:chExt cx="1332380" cy="651054"/>
          </a:xfrm>
        </p:grpSpPr>
        <p:sp>
          <p:nvSpPr>
            <p:cNvPr id="183" name="Rectangle 182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V="1">
              <a:off x="2701475" y="4907965"/>
              <a:ext cx="395998" cy="0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/>
          <p:cNvSpPr/>
          <p:nvPr/>
        </p:nvSpPr>
        <p:spPr>
          <a:xfrm>
            <a:off x="2192810" y="5202004"/>
            <a:ext cx="7873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>
                <a:latin typeface="Arial"/>
                <a:cs typeface="Arial"/>
              </a:rPr>
              <a:t>query image</a:t>
            </a:r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39" name="Straight Arrow Connector 238"/>
          <p:cNvCxnSpPr/>
          <p:nvPr/>
        </p:nvCxnSpPr>
        <p:spPr>
          <a:xfrm>
            <a:off x="4697864" y="4000733"/>
            <a:ext cx="2563" cy="5416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20112" y="3481057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1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39769" y="3489961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smtClean="0">
                <a:solidFill>
                  <a:schemeClr val="tx1"/>
                </a:solidFill>
                <a:latin typeface="LM Roman 10 Regular"/>
                <a:cs typeface="LM Roman 10 Regular"/>
              </a:rPr>
              <a:t>k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38422" y="3485509"/>
            <a:ext cx="1327089" cy="406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dictionary </a:t>
            </a:r>
            <a:r>
              <a:rPr lang="en-US" sz="1100" i="1" dirty="0" err="1" smtClean="0">
                <a:solidFill>
                  <a:schemeClr val="tx1"/>
                </a:solidFill>
                <a:latin typeface="LM Roman 10 Regular"/>
                <a:cs typeface="LM Roman 10 Regular"/>
              </a:rPr>
              <a:t>i</a:t>
            </a:r>
            <a:endParaRPr lang="en-US" sz="1100" i="1" dirty="0">
              <a:solidFill>
                <a:schemeClr val="tx1"/>
              </a:solidFill>
              <a:latin typeface="LM Roman 10 Regular"/>
              <a:cs typeface="LM Roman 10 Regular"/>
            </a:endParaRPr>
          </a:p>
          <a:p>
            <a:pPr algn="ctr"/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8255" y="4745221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680203" y="4742374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015285" y="4741796"/>
            <a:ext cx="93577" cy="147557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956758" y="4933613"/>
            <a:ext cx="683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309497" y="5115667"/>
            <a:ext cx="6037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score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5669473" y="4293149"/>
            <a:ext cx="2854642" cy="2057093"/>
            <a:chOff x="5669473" y="4293149"/>
            <a:chExt cx="2854642" cy="2057093"/>
          </a:xfrm>
        </p:grpSpPr>
        <p:sp>
          <p:nvSpPr>
            <p:cNvPr id="146" name="Rectangle 145"/>
            <p:cNvSpPr/>
            <p:nvPr/>
          </p:nvSpPr>
          <p:spPr>
            <a:xfrm>
              <a:off x="5669473" y="5888937"/>
              <a:ext cx="16416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for all test patches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7926497" y="5331458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498707" y="4377521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>
              <a:off x="7490817" y="6042699"/>
              <a:ext cx="151623" cy="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 rot="16200000">
              <a:off x="6757059" y="5183196"/>
              <a:ext cx="205709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Arial"/>
                  <a:cs typeface="Arial"/>
                </a:rPr>
                <a:t>majority vote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434337" y="4418192"/>
              <a:ext cx="23270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: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:</a:t>
              </a:r>
              <a:endParaRPr lang="en-US" sz="14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988842" y="5188710"/>
              <a:ext cx="535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class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4226827" y="4580899"/>
            <a:ext cx="952341" cy="651054"/>
          </a:xfrm>
          <a:prstGeom prst="rect">
            <a:avLst/>
          </a:prstGeom>
          <a:solidFill>
            <a:srgbClr val="558ED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 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of best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dictionaries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V="1">
            <a:off x="4033854" y="4904354"/>
            <a:ext cx="216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2580155" y="48350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245546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501645" y="47488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237695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686373" y="4987489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607863" y="49012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483171" y="5053682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586312" y="4695003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507802" y="46087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383110" y="4761196"/>
            <a:ext cx="121320" cy="145754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971417" y="4299959"/>
            <a:ext cx="1661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for each test patch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8967" y="48775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75" idx="6"/>
            <a:endCxn id="2" idx="2"/>
          </p:cNvCxnSpPr>
          <p:nvPr/>
        </p:nvCxnSpPr>
        <p:spPr>
          <a:xfrm flipV="1">
            <a:off x="6394139" y="4931545"/>
            <a:ext cx="484828" cy="3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6192395" y="5002883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174" idx="6"/>
            <a:endCxn id="2" idx="4"/>
          </p:cNvCxnSpPr>
          <p:nvPr/>
        </p:nvCxnSpPr>
        <p:spPr>
          <a:xfrm flipV="1">
            <a:off x="6380285" y="4985545"/>
            <a:ext cx="552682" cy="123312"/>
          </a:xfrm>
          <a:prstGeom prst="bentConnector2">
            <a:avLst/>
          </a:prstGeom>
          <a:ln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6206249" y="4828684"/>
            <a:ext cx="187890" cy="211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96104" y="4550950"/>
            <a:ext cx="1194575" cy="706808"/>
            <a:chOff x="4164706" y="4550950"/>
            <a:chExt cx="1194575" cy="706808"/>
          </a:xfrm>
        </p:grpSpPr>
        <p:sp>
          <p:nvSpPr>
            <p:cNvPr id="67" name="Rectangle 66"/>
            <p:cNvSpPr/>
            <p:nvPr/>
          </p:nvSpPr>
          <p:spPr>
            <a:xfrm>
              <a:off x="4524703" y="4550950"/>
              <a:ext cx="834578" cy="706808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SRC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4164706" y="4904354"/>
              <a:ext cx="359997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318102" y="1578218"/>
            <a:ext cx="4746746" cy="1930251"/>
            <a:chOff x="2318102" y="1578218"/>
            <a:chExt cx="4746746" cy="1930251"/>
          </a:xfrm>
        </p:grpSpPr>
        <p:cxnSp>
          <p:nvCxnSpPr>
            <p:cNvPr id="181" name="Straight Arrow Connector 180"/>
            <p:cNvCxnSpPr/>
            <p:nvPr/>
          </p:nvCxnSpPr>
          <p:spPr>
            <a:xfrm>
              <a:off x="3275612" y="2132755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4995763" y="2140172"/>
              <a:ext cx="10832" cy="81954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318102" y="2952637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737759" y="2961541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216" name="Group 215"/>
            <p:cNvGrpSpPr/>
            <p:nvPr/>
          </p:nvGrpSpPr>
          <p:grpSpPr>
            <a:xfrm>
              <a:off x="2980107" y="3355328"/>
              <a:ext cx="3419657" cy="148817"/>
              <a:chOff x="762255" y="1882637"/>
              <a:chExt cx="3419657" cy="212269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H="1">
                <a:off x="762255" y="1883171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>
                <a:off x="2478002" y="1882637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4181052" y="1882637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/>
            <p:cNvSpPr txBox="1"/>
            <p:nvPr/>
          </p:nvSpPr>
          <p:spPr>
            <a:xfrm rot="3230707">
              <a:off x="3249257" y="245175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03" name="TextBox 102"/>
            <p:cNvSpPr txBox="1"/>
            <p:nvPr/>
          </p:nvSpPr>
          <p:spPr>
            <a:xfrm rot="3230707">
              <a:off x="4974589" y="2440968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104" name="TextBox 103"/>
            <p:cNvSpPr txBox="1"/>
            <p:nvPr/>
          </p:nvSpPr>
          <p:spPr>
            <a:xfrm rot="3230707">
              <a:off x="6685252" y="244697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073" y="1910111"/>
              <a:ext cx="489660" cy="598473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758" y="1910111"/>
              <a:ext cx="489660" cy="598473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832" y="1924156"/>
              <a:ext cx="489659" cy="598472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614" y="2145358"/>
              <a:ext cx="489660" cy="598473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323" y="2145893"/>
              <a:ext cx="489659" cy="598472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564" y="2145358"/>
              <a:ext cx="489660" cy="598473"/>
            </a:xfrm>
            <a:prstGeom prst="rect">
              <a:avLst/>
            </a:prstGeom>
          </p:spPr>
        </p:pic>
        <p:sp>
          <p:nvSpPr>
            <p:cNvPr id="162" name="Rectangle 161"/>
            <p:cNvSpPr/>
            <p:nvPr/>
          </p:nvSpPr>
          <p:spPr>
            <a:xfrm>
              <a:off x="4036412" y="2957089"/>
              <a:ext cx="1327089" cy="4068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 smtClean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 algn="ctr"/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6420546" y="274773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6692623" y="2452920"/>
              <a:ext cx="0" cy="507838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4688718" y="2747452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2950336" y="2733095"/>
              <a:ext cx="0" cy="212269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6245527" y="1596894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class </a:t>
              </a:r>
              <a:r>
                <a:rPr lang="en-US" sz="1400" i="1" dirty="0" smtClean="0">
                  <a:latin typeface="LM Roman 10 Regular"/>
                  <a:cs typeface="LM Roman 10 Regular"/>
                </a:rPr>
                <a:t>k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606204" y="1578218"/>
              <a:ext cx="6591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class </a:t>
              </a:r>
              <a:r>
                <a:rPr lang="en-US" sz="1400" i="1" dirty="0" err="1" smtClean="0">
                  <a:latin typeface="LM Roman 10 Regular"/>
                  <a:cs typeface="LM Roman 10 Regular"/>
                </a:rPr>
                <a:t>i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848100" y="1608996"/>
              <a:ext cx="6636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class 1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3230707">
              <a:off x="3249257" y="245175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53" name="TextBox 52"/>
            <p:cNvSpPr txBox="1"/>
            <p:nvPr/>
          </p:nvSpPr>
          <p:spPr>
            <a:xfrm rot="3230707">
              <a:off x="4974589" y="2440968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54" name="TextBox 53"/>
            <p:cNvSpPr txBox="1"/>
            <p:nvPr/>
          </p:nvSpPr>
          <p:spPr>
            <a:xfrm rot="3230707">
              <a:off x="6685252" y="2446975"/>
              <a:ext cx="31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:</a:t>
              </a:r>
              <a:endParaRPr lang="en-US" sz="1200" dirty="0" smtClean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96483" y="2029244"/>
              <a:ext cx="2055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. . .                                   . . .</a:t>
              </a:r>
              <a:endParaRPr lang="en-US" sz="1400" b="1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3120922" y="1940146"/>
              <a:ext cx="272216" cy="515357"/>
              <a:chOff x="903070" y="1769524"/>
              <a:chExt cx="272216" cy="515357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053966" y="190143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22641" y="1946792"/>
              <a:ext cx="272216" cy="515357"/>
              <a:chOff x="903070" y="1769524"/>
              <a:chExt cx="272216" cy="51535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053966" y="19298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571536" y="1928772"/>
              <a:ext cx="307432" cy="515357"/>
              <a:chOff x="903070" y="1769524"/>
              <a:chExt cx="307432" cy="515357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1089182" y="1854049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2837648" y="2158176"/>
              <a:ext cx="272216" cy="515357"/>
              <a:chOff x="903070" y="1769524"/>
              <a:chExt cx="272216" cy="515357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1053966" y="190143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0800000">
              <a:off x="2809966" y="2206329"/>
              <a:ext cx="272216" cy="515357"/>
              <a:chOff x="903070" y="1769524"/>
              <a:chExt cx="272216" cy="51535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1053966" y="1825618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016806" y="2034880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4572874" y="2158944"/>
              <a:ext cx="272216" cy="515357"/>
              <a:chOff x="903070" y="1769524"/>
              <a:chExt cx="272216" cy="515357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1053966" y="190143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4545192" y="2207097"/>
              <a:ext cx="367748" cy="515357"/>
              <a:chOff x="903070" y="1769524"/>
              <a:chExt cx="367748" cy="5153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1053966" y="1825618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149498" y="195906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297870" y="2158944"/>
              <a:ext cx="272216" cy="458495"/>
              <a:chOff x="903070" y="1769524"/>
              <a:chExt cx="272216" cy="458495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1053966" y="190143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016806" y="2082265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903070" y="2025403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 rot="10800000">
              <a:off x="6222046" y="2207097"/>
              <a:ext cx="320358" cy="515357"/>
              <a:chOff x="903070" y="1769524"/>
              <a:chExt cx="320358" cy="515357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053966" y="1825618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102108" y="2034880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045240" y="2139127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903070" y="1769524"/>
                <a:ext cx="121320" cy="145754"/>
              </a:xfrm>
              <a:prstGeom prst="rect">
                <a:avLst/>
              </a:prstGeom>
              <a:noFill/>
              <a:ln w="19050" cmpd="sng"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731982" y="2125535"/>
              <a:ext cx="4085442" cy="835223"/>
              <a:chOff x="2731982" y="2125535"/>
              <a:chExt cx="4085442" cy="835223"/>
            </a:xfrm>
          </p:grpSpPr>
          <p:cxnSp>
            <p:nvCxnSpPr>
              <p:cNvPr id="127" name="Straight Arrow Connector 126"/>
              <p:cNvCxnSpPr/>
              <p:nvPr/>
            </p:nvCxnSpPr>
            <p:spPr>
              <a:xfrm>
                <a:off x="6481316" y="2747732"/>
                <a:ext cx="0" cy="21226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>
                <a:off x="6806592" y="2140452"/>
                <a:ext cx="10832" cy="81954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>
                <a:off x="6735162" y="2452920"/>
                <a:ext cx="0" cy="507838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6355212" y="2140172"/>
                <a:ext cx="10832" cy="81954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6262962" y="2445700"/>
                <a:ext cx="0" cy="507838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>
                <a:off x="4773796" y="2747452"/>
                <a:ext cx="0" cy="21226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>
                <a:off x="5099072" y="2140172"/>
                <a:ext cx="10832" cy="81954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4647692" y="2132952"/>
                <a:ext cx="10832" cy="81954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4555442" y="2445420"/>
                <a:ext cx="0" cy="507838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>
                <a:off x="2950336" y="2733095"/>
                <a:ext cx="0" cy="21226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>
                <a:off x="3275612" y="2132755"/>
                <a:ext cx="10832" cy="81954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2824232" y="2125535"/>
                <a:ext cx="10832" cy="819549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>
                <a:off x="2731982" y="2438003"/>
                <a:ext cx="0" cy="507838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/>
            <p:cNvGrpSpPr/>
            <p:nvPr/>
          </p:nvGrpSpPr>
          <p:grpSpPr>
            <a:xfrm>
              <a:off x="2701475" y="3354255"/>
              <a:ext cx="4004629" cy="154214"/>
              <a:chOff x="483623" y="1881097"/>
              <a:chExt cx="4004629" cy="219966"/>
            </a:xfrm>
          </p:grpSpPr>
          <p:cxnSp>
            <p:nvCxnSpPr>
              <p:cNvPr id="180" name="Straight Arrow Connector 179"/>
              <p:cNvCxnSpPr/>
              <p:nvPr/>
            </p:nvCxnSpPr>
            <p:spPr>
              <a:xfrm flipH="1">
                <a:off x="762255" y="1883171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>
                <a:off x="2478002" y="1882637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>
                <a:off x="4181052" y="1882637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 flipH="1">
                <a:off x="914655" y="1881631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>
                <a:off x="2630402" y="1881097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>
                <a:off x="4333452" y="1881097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 flipH="1">
                <a:off x="1068595" y="1881631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/>
              <p:cNvCxnSpPr/>
              <p:nvPr/>
            </p:nvCxnSpPr>
            <p:spPr>
              <a:xfrm>
                <a:off x="2784342" y="1881097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/>
              <p:cNvCxnSpPr/>
              <p:nvPr/>
            </p:nvCxnSpPr>
            <p:spPr>
              <a:xfrm>
                <a:off x="4487392" y="1881097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/>
              <p:cNvCxnSpPr/>
              <p:nvPr/>
            </p:nvCxnSpPr>
            <p:spPr>
              <a:xfrm flipH="1">
                <a:off x="622169" y="1889328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/>
              <p:cNvCxnSpPr/>
              <p:nvPr/>
            </p:nvCxnSpPr>
            <p:spPr>
              <a:xfrm>
                <a:off x="2337916" y="1888794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>
                <a:off x="4040966" y="1888794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483623" y="1889328"/>
                <a:ext cx="506" cy="2028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199370" y="1888794"/>
                <a:ext cx="2563" cy="2078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3902420" y="1888794"/>
                <a:ext cx="860" cy="21226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" name="Rectangle 224"/>
          <p:cNvSpPr/>
          <p:nvPr/>
        </p:nvSpPr>
        <p:spPr>
          <a:xfrm>
            <a:off x="2328406" y="2638717"/>
            <a:ext cx="4752349" cy="4068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Visual Vocabulary &amp; Stop List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5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Method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28406" y="2842145"/>
            <a:ext cx="656372" cy="2119820"/>
            <a:chOff x="2328406" y="2842145"/>
            <a:chExt cx="656372" cy="2119820"/>
          </a:xfrm>
        </p:grpSpPr>
        <p:sp>
          <p:nvSpPr>
            <p:cNvPr id="202" name="Oval 201"/>
            <p:cNvSpPr/>
            <p:nvPr/>
          </p:nvSpPr>
          <p:spPr>
            <a:xfrm>
              <a:off x="2876778" y="4853965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/>
            <p:cNvCxnSpPr>
              <a:stCxn id="225" idx="1"/>
              <a:endCxn id="202" idx="0"/>
            </p:cNvCxnSpPr>
            <p:nvPr/>
          </p:nvCxnSpPr>
          <p:spPr>
            <a:xfrm rot="10800000" flipH="1" flipV="1">
              <a:off x="2328406" y="2842145"/>
              <a:ext cx="602372" cy="2011820"/>
            </a:xfrm>
            <a:prstGeom prst="bentConnector4">
              <a:avLst>
                <a:gd name="adj1" fmla="val -46556"/>
                <a:gd name="adj2" fmla="val 77817"/>
              </a:avLst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895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7408E-6 4.90505E-6 L -3.77408E-6 -0.125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537053" y="2859720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  <a:latin typeface="OCR A Std"/>
                <a:cs typeface="OCR A Std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94.3 %</a:t>
            </a:r>
            <a:endParaRPr lang="en-US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37975" y="178773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93754" y="2352274"/>
            <a:ext cx="2012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expressions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OCR A Std"/>
                <a:cs typeface="OCR A Std"/>
              </a:rPr>
              <a:t>JAFFE</a:t>
            </a:r>
            <a:endParaRPr lang="en-US" sz="1200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pic>
        <p:nvPicPr>
          <p:cNvPr id="43" name="ar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87357" y="430632"/>
            <a:ext cx="1413838" cy="1728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593025" y="2863676"/>
            <a:ext cx="11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97.8 %</a:t>
            </a:r>
            <a:endParaRPr lang="en-US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881059" y="182729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86139" y="2356230"/>
            <a:ext cx="1514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disguise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OCR A Std"/>
                <a:cs typeface="OCR A Std"/>
              </a:rPr>
              <a:t>AR</a:t>
            </a:r>
            <a:endParaRPr lang="en-US" sz="1200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87362" y="430632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635830" y="6339345"/>
            <a:ext cx="11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95.0 %</a:t>
            </a:r>
            <a:endParaRPr lang="en-US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937975" y="3658398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600343" y="5831899"/>
            <a:ext cx="11818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gender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OCR A Std"/>
                <a:cs typeface="OCR A Std"/>
              </a:rPr>
              <a:t>FERET</a:t>
            </a:r>
            <a:endParaRPr lang="en-US" sz="1200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18249" y="6340950"/>
            <a:ext cx="11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87.1 %</a:t>
            </a:r>
            <a:endParaRPr lang="en-US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921617" y="3660003"/>
            <a:ext cx="2493283" cy="3151211"/>
          </a:xfrm>
          <a:prstGeom prst="roundRect">
            <a:avLst>
              <a:gd name="adj" fmla="val 6290"/>
            </a:avLst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787868" y="5833504"/>
            <a:ext cx="960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FF00"/>
                </a:solidFill>
                <a:latin typeface="OCR A Std"/>
                <a:cs typeface="OCR A Std"/>
              </a:rPr>
              <a:t>race</a:t>
            </a:r>
          </a:p>
          <a:p>
            <a:pPr algn="ctr"/>
            <a:r>
              <a:rPr lang="en-US" sz="1200" dirty="0" smtClean="0">
                <a:solidFill>
                  <a:srgbClr val="00FF00"/>
                </a:solidFill>
                <a:latin typeface="OCR A Std"/>
                <a:cs typeface="OCR A Std"/>
              </a:rPr>
              <a:t>WEBRACE</a:t>
            </a:r>
            <a:endParaRPr lang="en-US" sz="1200" dirty="0">
              <a:solidFill>
                <a:srgbClr val="00FF00"/>
              </a:solidFill>
              <a:latin typeface="OCR A Std"/>
              <a:cs typeface="OCR A Std"/>
            </a:endParaRPr>
          </a:p>
        </p:txBody>
      </p:sp>
      <p:pic>
        <p:nvPicPr>
          <p:cNvPr id="3" name="jaff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543899" y="520284"/>
            <a:ext cx="1415718" cy="1726865"/>
          </a:xfrm>
          <a:prstGeom prst="rect">
            <a:avLst/>
          </a:prstGeom>
        </p:spPr>
      </p:pic>
      <p:pic>
        <p:nvPicPr>
          <p:cNvPr id="4" name="gender_05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08673" y="4103899"/>
            <a:ext cx="1415718" cy="1728000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271109" y="3952945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ebrace.avi">
            <a:hlinkClick r:id="" action="ppaction://media"/>
          </p:cNvPr>
          <p:cNvPicPr>
            <a:picLocks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86133" y="4103899"/>
            <a:ext cx="1440000" cy="1699406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5343806" y="3962789"/>
            <a:ext cx="1754445" cy="19719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8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8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5" grpId="0"/>
      <p:bldP spid="17" grpId="0"/>
      <p:bldP spid="44" grpId="0"/>
      <p:bldP spid="45" grpId="0" animBg="1"/>
      <p:bldP spid="46" grpId="0"/>
      <p:bldP spid="2" grpId="0" animBg="1"/>
      <p:bldP spid="54" grpId="0"/>
      <p:bldP spid="55" grpId="0" animBg="1"/>
      <p:bldP spid="56" grpId="0"/>
      <p:bldP spid="60" grpId="0"/>
      <p:bldP spid="61" grpId="0" animBg="1"/>
      <p:bldP spid="62" grpId="0"/>
      <p:bldP spid="57" grpId="0" animBg="1"/>
      <p:bldP spid="7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04 at 3.4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52400"/>
            <a:ext cx="6032500" cy="65405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961445" y="2709333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944508" y="4329287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44511" y="5712178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04 at 3.4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55700"/>
            <a:ext cx="6299200" cy="45466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961445" y="3344328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44508" y="4752617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04 at 3.4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006600"/>
            <a:ext cx="5080000" cy="2844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44508" y="4329287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04 at 3.46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993900"/>
            <a:ext cx="5410200" cy="2857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44508" y="4329287"/>
            <a:ext cx="5219997" cy="2180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1000"/>
            </a:schemeClr>
          </a:solidFill>
          <a:ln w="12700" cmpd="sng">
            <a:noFill/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844" y="2782415"/>
            <a:ext cx="296747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Motivation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Method</a:t>
            </a:r>
          </a:p>
          <a:p>
            <a:pPr marL="514350" indent="-514350">
              <a:buAutoNum type="arabicPeriod"/>
            </a:pPr>
            <a:endParaRPr lang="en-US" sz="3200" dirty="0">
              <a:solidFill>
                <a:srgbClr val="BFBFBF"/>
              </a:solidFill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  <a:latin typeface="Trebuchet MS"/>
                <a:cs typeface="Trebuchet MS"/>
              </a:rPr>
              <a:t>Experiments</a:t>
            </a:r>
          </a:p>
          <a:p>
            <a:pPr marL="514350" indent="-514350">
              <a:buAutoNum type="arabicPeriod"/>
            </a:pPr>
            <a:endParaRPr lang="en-US" sz="3200" dirty="0">
              <a:latin typeface="Trebuchet MS"/>
              <a:cs typeface="Trebuchet MS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latin typeface="Trebuchet MS"/>
                <a:cs typeface="Trebuchet MS"/>
              </a:rPr>
              <a:t>Conclusions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2586" y="40984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Can random patches be used </a:t>
            </a:r>
          </a:p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 recognize any face?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912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     Conclusions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 new algorithm based on random patches and adaptive sparse representations.</a:t>
            </a:r>
          </a:p>
          <a:p>
            <a:pPr lvl="1"/>
            <a:r>
              <a:rPr lang="en-US" dirty="0" smtClean="0">
                <a:latin typeface="Trebuchet MS"/>
                <a:cs typeface="Trebuchet MS"/>
              </a:rPr>
              <a:t>Rich collection of relevant parts </a:t>
            </a:r>
          </a:p>
          <a:p>
            <a:pPr lvl="1"/>
            <a:r>
              <a:rPr lang="en-US" dirty="0" smtClean="0">
                <a:latin typeface="Trebuchet MS"/>
                <a:cs typeface="Trebuchet MS"/>
              </a:rPr>
              <a:t>Adaptive dictionaries</a:t>
            </a:r>
          </a:p>
          <a:p>
            <a:pPr marL="457200" lvl="1" indent="0">
              <a:buNone/>
            </a:pPr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Experiments have been performed in two directions:</a:t>
            </a:r>
          </a:p>
          <a:p>
            <a:pPr lvl="1"/>
            <a:r>
              <a:rPr lang="en-US" dirty="0" smtClean="0">
                <a:latin typeface="Trebuchet MS"/>
                <a:cs typeface="Trebuchet MS"/>
              </a:rPr>
              <a:t>Comparison with other known general methods</a:t>
            </a:r>
          </a:p>
          <a:p>
            <a:pPr lvl="1"/>
            <a:r>
              <a:rPr lang="en-US" dirty="0" smtClean="0">
                <a:latin typeface="Trebuchet MS"/>
                <a:cs typeface="Trebuchet MS"/>
              </a:rPr>
              <a:t>Comparison with other papers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5615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38" y="3484846"/>
            <a:ext cx="2289396" cy="2798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825" y="2289482"/>
            <a:ext cx="600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rebuchet MS"/>
                <a:cs typeface="Trebuchet MS"/>
              </a:rPr>
              <a:t>Our approach uses </a:t>
            </a:r>
            <a:r>
              <a:rPr lang="en-US" sz="2800" dirty="0" smtClean="0">
                <a:solidFill>
                  <a:srgbClr val="FF6600"/>
                </a:solidFill>
                <a:latin typeface="Trebuchet MS"/>
                <a:cs typeface="Trebuchet MS"/>
              </a:rPr>
              <a:t>Random Patches</a:t>
            </a:r>
            <a:r>
              <a:rPr lang="en-US" sz="2800" dirty="0" smtClean="0">
                <a:latin typeface="Trebuchet MS"/>
                <a:cs typeface="Trebuchet MS"/>
              </a:rPr>
              <a:t>!</a:t>
            </a:r>
            <a:endParaRPr lang="en-US" sz="2800" dirty="0">
              <a:latin typeface="Trebuchet MS"/>
              <a:cs typeface="Trebuchet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80520" y="41503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737815" y="43154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37175" y="43027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351475" y="39471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737815" y="37820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313375" y="36804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99775" y="43027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29780" y="40614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699775" y="376937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95890" y="44707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195480" y="46358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602935" y="46231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800785" y="42675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136995" y="41024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22510" y="37384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399735" y="46231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883240" y="459173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341250" y="408971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782270" y="52135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73505" y="53786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372865" y="53659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45130" y="50103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731470" y="48452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457420" y="47436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835465" y="53659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731530" y="51246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693430" y="4832583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089545" y="55339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038745" y="56990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446200" y="56863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936475" y="53307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38745" y="51656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016165" y="48016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43000" y="56863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726505" y="565493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243000" y="5152919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4155245" y="4582439"/>
            <a:ext cx="1332380" cy="651054"/>
            <a:chOff x="2701475" y="4582439"/>
            <a:chExt cx="1332380" cy="651054"/>
          </a:xfrm>
        </p:grpSpPr>
        <p:sp>
          <p:nvSpPr>
            <p:cNvPr id="81" name="Rectangle 80"/>
            <p:cNvSpPr/>
            <p:nvPr/>
          </p:nvSpPr>
          <p:spPr>
            <a:xfrm>
              <a:off x="3081514" y="4582439"/>
              <a:ext cx="952341" cy="6510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Arial"/>
                  <a:cs typeface="Arial"/>
                </a:rPr>
                <a:t>description</a:t>
              </a:r>
              <a:endParaRPr lang="en-US" sz="11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82" name="Straight Arrow Connector 81"/>
            <p:cNvCxnSpPr>
              <a:endCxn id="81" idx="1"/>
            </p:cNvCxnSpPr>
            <p:nvPr/>
          </p:nvCxnSpPr>
          <p:spPr>
            <a:xfrm flipV="1">
              <a:off x="2701475" y="4907966"/>
              <a:ext cx="380039" cy="5431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7078823" y="4550950"/>
            <a:ext cx="1061887" cy="70680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  <a:latin typeface="Arial"/>
                <a:cs typeface="Arial"/>
              </a:rPr>
              <a:t>classfication</a:t>
            </a:r>
            <a:endParaRPr lang="en-US" sz="11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6799360" y="4904354"/>
            <a:ext cx="2879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8140712" y="4933613"/>
            <a:ext cx="25199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8475340" y="4776562"/>
            <a:ext cx="3813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dirty="0" smtClean="0">
                <a:latin typeface="Arial"/>
                <a:cs typeface="Arial"/>
              </a:rPr>
              <a:t>ID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0" name="Right Brace 89"/>
          <p:cNvSpPr/>
          <p:nvPr/>
        </p:nvSpPr>
        <p:spPr>
          <a:xfrm>
            <a:off x="3844669" y="3716349"/>
            <a:ext cx="293867" cy="23820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744033" y="4552942"/>
            <a:ext cx="1061887" cy="7068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Arial"/>
                <a:cs typeface="Arial"/>
              </a:rPr>
              <a:t>selection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5481279" y="4906346"/>
            <a:ext cx="2880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92207" y="6229792"/>
            <a:ext cx="1454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query image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39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Trebuchet MS"/>
                <a:cs typeface="Trebuchet MS"/>
              </a:rPr>
              <a:t>     Conclusions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/>
                <a:cs typeface="Trebuchet MS"/>
              </a:rPr>
              <a:t>Random patches can be used </a:t>
            </a:r>
            <a:r>
              <a:rPr lang="en-US" dirty="0" smtClean="0">
                <a:latin typeface="Trebuchet MS"/>
                <a:cs typeface="Trebuchet MS"/>
              </a:rPr>
              <a:t>to </a:t>
            </a:r>
            <a:r>
              <a:rPr lang="en-US" dirty="0">
                <a:latin typeface="Trebuchet MS"/>
                <a:cs typeface="Trebuchet MS"/>
              </a:rPr>
              <a:t>recognize </a:t>
            </a:r>
            <a:r>
              <a:rPr lang="en-US" dirty="0" smtClean="0">
                <a:latin typeface="Trebuchet MS"/>
                <a:cs typeface="Trebuchet MS"/>
              </a:rPr>
              <a:t>faces.</a:t>
            </a:r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Our approach can be used in other recognition problems: e.g. gender, expression, etc.</a:t>
            </a:r>
            <a:r>
              <a:rPr lang="en-US" baseline="30000" dirty="0" smtClean="0">
                <a:latin typeface="Trebuchet MS"/>
                <a:cs typeface="Trebuchet MS"/>
              </a:rPr>
              <a:t>*</a:t>
            </a:r>
          </a:p>
          <a:p>
            <a:pPr marL="0" indent="0">
              <a:buNone/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9629" y="6289504"/>
            <a:ext cx="7940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Mery</a:t>
            </a:r>
            <a:r>
              <a:rPr lang="en-US" sz="1200" dirty="0"/>
              <a:t>, D.; Bowyer K. (2014): Recognition of Facial Attributes Using Adaptive Sparse Representations of Random Patches, Workshop on Soft Biometrics </a:t>
            </a:r>
            <a:r>
              <a:rPr lang="en-US" sz="1200" dirty="0" smtClean="0"/>
              <a:t>in ECCV 2014, </a:t>
            </a:r>
            <a:r>
              <a:rPr lang="en-US" sz="1200" dirty="0"/>
              <a:t>Zurich, Sep. 7</a:t>
            </a:r>
            <a:r>
              <a:rPr lang="en-US" sz="1200" baseline="30000" dirty="0"/>
              <a:t>th</a:t>
            </a:r>
            <a:r>
              <a:rPr lang="en-US" sz="1200" dirty="0" smtClean="0"/>
              <a:t>. (Best Paper Award)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83443" y="5369711"/>
            <a:ext cx="891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Matlab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code available on: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  <a:hlinkClick r:id="rId2"/>
              </a:rPr>
              <a:t>http://dmery.index.puc.cl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&gt; Material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528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678" y="1826033"/>
            <a:ext cx="7922942" cy="147002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Can random patches be used </a:t>
            </a:r>
            <a:br>
              <a:rPr lang="en-US" sz="3200" dirty="0" smtClean="0">
                <a:latin typeface="Trebuchet MS"/>
                <a:cs typeface="Trebuchet MS"/>
              </a:rPr>
            </a:br>
            <a:r>
              <a:rPr lang="en-US" sz="3200" dirty="0" smtClean="0">
                <a:latin typeface="Trebuchet MS"/>
                <a:cs typeface="Trebuchet MS"/>
              </a:rPr>
              <a:t>to recognize   any face?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4188" y="1789102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rebuchet MS"/>
                <a:cs typeface="Trebuchet MS"/>
              </a:rPr>
              <a:t>R</a:t>
            </a:r>
            <a:r>
              <a:rPr lang="en-US" sz="3200" dirty="0" smtClean="0">
                <a:latin typeface="Trebuchet MS"/>
                <a:cs typeface="Trebuchet MS"/>
              </a:rPr>
              <a:t>andom patches can be used </a:t>
            </a:r>
          </a:p>
          <a:p>
            <a:r>
              <a:rPr lang="en-US" sz="3200" dirty="0" smtClean="0">
                <a:latin typeface="Trebuchet MS"/>
                <a:cs typeface="Trebuchet MS"/>
              </a:rPr>
              <a:t>to recognize   any face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6" name="Rectangle 5"/>
          <p:cNvSpPr/>
          <p:nvPr/>
        </p:nvSpPr>
        <p:spPr>
          <a:xfrm rot="737251">
            <a:off x="4744016" y="2459994"/>
            <a:ext cx="52530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 rot="737251">
            <a:off x="6535785" y="2478566"/>
            <a:ext cx="35077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Trebuchet MS"/>
                <a:cs typeface="Trebuchet MS"/>
              </a:rPr>
              <a:t>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3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678" y="1826033"/>
            <a:ext cx="7922942" cy="14700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Face Recognition via Adaptive Sparse Representations of Random Patches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1528" y="4289606"/>
            <a:ext cx="4975412" cy="7605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Domingo Mery – Kevin Bowyer</a:t>
            </a:r>
          </a:p>
        </p:txBody>
      </p:sp>
    </p:spTree>
    <p:extLst>
      <p:ext uri="{BB962C8B-B14F-4D97-AF65-F5344CB8AC3E}">
        <p14:creationId xmlns:p14="http://schemas.microsoft.com/office/powerpoint/2010/main" val="3125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678" y="1826033"/>
            <a:ext cx="7922942" cy="14700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Face Recognition via Adaptive Sparse Representations of Random Patches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1528" y="4289606"/>
            <a:ext cx="4975412" cy="7605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Domingo Mery – Kevin Bowyer</a:t>
            </a:r>
          </a:p>
        </p:txBody>
      </p:sp>
    </p:spTree>
    <p:extLst>
      <p:ext uri="{BB962C8B-B14F-4D97-AF65-F5344CB8AC3E}">
        <p14:creationId xmlns:p14="http://schemas.microsoft.com/office/powerpoint/2010/main" val="34953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latin typeface="Trebuchet MS"/>
                <a:cs typeface="Trebuchet MS"/>
              </a:rPr>
              <a:t>SRC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972" y="1147371"/>
            <a:ext cx="688415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 the training set there are </a:t>
            </a:r>
            <a:r>
              <a:rPr lang="en-US" i="1" dirty="0" smtClean="0">
                <a:latin typeface="Trebuchet MS"/>
                <a:cs typeface="Trebuchet MS"/>
              </a:rPr>
              <a:t>k</a:t>
            </a:r>
            <a:r>
              <a:rPr lang="en-US" dirty="0" smtClean="0">
                <a:latin typeface="Trebuchet MS"/>
                <a:cs typeface="Trebuchet MS"/>
              </a:rPr>
              <a:t> subjects.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For each subject we have </a:t>
            </a:r>
            <a:r>
              <a:rPr lang="en-US" i="1" dirty="0" smtClean="0">
                <a:latin typeface="Trebuchet MS"/>
                <a:cs typeface="Trebuchet MS"/>
              </a:rPr>
              <a:t>n</a:t>
            </a:r>
            <a:r>
              <a:rPr lang="en-US" dirty="0" smtClean="0">
                <a:latin typeface="Trebuchet MS"/>
                <a:cs typeface="Trebuchet MS"/>
              </a:rPr>
              <a:t> training images.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In this example there are 40 subjects with 9 images each.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Each image is </a:t>
            </a:r>
            <a:r>
              <a:rPr lang="en-US" dirty="0" err="1" smtClean="0">
                <a:latin typeface="Trebuchet MS"/>
                <a:cs typeface="Trebuchet MS"/>
              </a:rPr>
              <a:t>downsampled</a:t>
            </a:r>
            <a:r>
              <a:rPr lang="en-US" dirty="0" smtClean="0">
                <a:latin typeface="Trebuchet MS"/>
                <a:cs typeface="Trebuchet MS"/>
              </a:rPr>
              <a:t> to </a:t>
            </a:r>
            <a:r>
              <a:rPr lang="en-US" i="1" dirty="0" smtClean="0">
                <a:latin typeface="Trebuchet MS"/>
                <a:cs typeface="Trebuchet MS"/>
              </a:rPr>
              <a:t>h</a:t>
            </a:r>
            <a:r>
              <a:rPr lang="en-US" dirty="0" smtClean="0">
                <a:latin typeface="Trebuchet MS"/>
                <a:cs typeface="Trebuchet MS"/>
              </a:rPr>
              <a:t> x </a:t>
            </a:r>
            <a:r>
              <a:rPr lang="en-US" i="1" dirty="0" smtClean="0">
                <a:latin typeface="Trebuchet MS"/>
                <a:cs typeface="Trebuchet MS"/>
              </a:rPr>
              <a:t>w</a:t>
            </a:r>
            <a:r>
              <a:rPr lang="en-US" dirty="0" smtClean="0">
                <a:latin typeface="Trebuchet MS"/>
                <a:cs typeface="Trebuchet MS"/>
              </a:rPr>
              <a:t> = </a:t>
            </a:r>
            <a:r>
              <a:rPr lang="en-US" i="1" dirty="0" smtClean="0">
                <a:latin typeface="Trebuchet MS"/>
                <a:cs typeface="Trebuchet MS"/>
              </a:rPr>
              <a:t>m</a:t>
            </a:r>
            <a:r>
              <a:rPr lang="en-US" dirty="0" smtClean="0">
                <a:latin typeface="Trebuchet MS"/>
                <a:cs typeface="Trebuchet MS"/>
              </a:rPr>
              <a:t> pixels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Each </a:t>
            </a:r>
            <a:r>
              <a:rPr lang="en-US" dirty="0" err="1" smtClean="0">
                <a:latin typeface="Trebuchet MS"/>
                <a:cs typeface="Trebuchet MS"/>
              </a:rPr>
              <a:t>downsampled</a:t>
            </a:r>
            <a:r>
              <a:rPr lang="en-US" dirty="0" smtClean="0">
                <a:latin typeface="Trebuchet MS"/>
                <a:cs typeface="Trebuchet MS"/>
              </a:rPr>
              <a:t> image is represented as a vector 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dirty="0" smtClean="0">
                <a:latin typeface="Trebuchet MS"/>
                <a:cs typeface="Trebuchet MS"/>
              </a:rPr>
              <a:t> of </a:t>
            </a:r>
            <a:r>
              <a:rPr lang="en-US" i="1" dirty="0" smtClean="0">
                <a:latin typeface="Trebuchet MS"/>
                <a:cs typeface="Trebuchet MS"/>
              </a:rPr>
              <a:t>m</a:t>
            </a:r>
            <a:r>
              <a:rPr lang="en-US" dirty="0" smtClean="0">
                <a:latin typeface="Trebuchet MS"/>
                <a:cs typeface="Trebuchet MS"/>
              </a:rPr>
              <a:t> elements (by stacking its columns)  </a:t>
            </a:r>
            <a:endParaRPr lang="en-US" dirty="0">
              <a:latin typeface="Trebuchet MS"/>
              <a:cs typeface="Trebuchet M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0567" y="1173808"/>
            <a:ext cx="1220126" cy="5675836"/>
            <a:chOff x="300567" y="1173808"/>
            <a:chExt cx="1220126" cy="5675836"/>
          </a:xfrm>
        </p:grpSpPr>
        <p:pic>
          <p:nvPicPr>
            <p:cNvPr id="4" name="Picture 3" descr="Screen Shot 2014-03-19 at 3.55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7" y="1182164"/>
              <a:ext cx="1137577" cy="562503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36873" y="1173808"/>
              <a:ext cx="183820" cy="5675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81" y="4704277"/>
            <a:ext cx="1044627" cy="1299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09" y="4704277"/>
            <a:ext cx="133450" cy="1660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4470316"/>
            <a:ext cx="1402559" cy="172132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333434" y="3843655"/>
            <a:ext cx="1036756" cy="2963546"/>
            <a:chOff x="6333434" y="3843655"/>
            <a:chExt cx="1036756" cy="2963546"/>
          </a:xfrm>
        </p:grpSpPr>
        <p:sp>
          <p:nvSpPr>
            <p:cNvPr id="16" name="TextBox 15"/>
            <p:cNvSpPr txBox="1"/>
            <p:nvPr/>
          </p:nvSpPr>
          <p:spPr>
            <a:xfrm>
              <a:off x="6966048" y="4552463"/>
              <a:ext cx="24643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:</a:t>
              </a:r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r>
                <a:rPr lang="en-US" dirty="0" smtClean="0"/>
                <a:t>: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33434" y="5205646"/>
              <a:ext cx="461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</a:t>
              </a:r>
              <a:r>
                <a:rPr lang="en-US" dirty="0" smtClean="0"/>
                <a:t> = </a:t>
              </a:r>
              <a:endParaRPr lang="en-US" dirty="0"/>
            </a:p>
          </p:txBody>
        </p:sp>
        <p:sp>
          <p:nvSpPr>
            <p:cNvPr id="18" name="Left Bracket 17"/>
            <p:cNvSpPr/>
            <p:nvPr/>
          </p:nvSpPr>
          <p:spPr>
            <a:xfrm>
              <a:off x="6794468" y="3843655"/>
              <a:ext cx="107137" cy="296354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ket 19"/>
            <p:cNvSpPr/>
            <p:nvPr/>
          </p:nvSpPr>
          <p:spPr>
            <a:xfrm>
              <a:off x="7294290" y="3843655"/>
              <a:ext cx="75900" cy="2963546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85789" y="3868652"/>
            <a:ext cx="3031945" cy="2135605"/>
            <a:chOff x="4085789" y="3868652"/>
            <a:chExt cx="3031945" cy="213560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56" y="3868652"/>
              <a:ext cx="42078" cy="720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1" name="Rectangle 20"/>
            <p:cNvSpPr/>
            <p:nvPr/>
          </p:nvSpPr>
          <p:spPr>
            <a:xfrm>
              <a:off x="4085789" y="4704277"/>
              <a:ext cx="45719" cy="1299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0744" y="4714625"/>
            <a:ext cx="2541971" cy="1299980"/>
            <a:chOff x="4580744" y="4714625"/>
            <a:chExt cx="2541971" cy="12999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56" y="4978634"/>
              <a:ext cx="47059" cy="720000"/>
            </a:xfrm>
            <a:prstGeom prst="rect">
              <a:avLst/>
            </a:prstGeom>
            <a:ln>
              <a:solidFill>
                <a:srgbClr val="3366FF"/>
              </a:solidFill>
            </a:ln>
          </p:spPr>
        </p:pic>
        <p:sp>
          <p:nvSpPr>
            <p:cNvPr id="22" name="Rectangle 21"/>
            <p:cNvSpPr/>
            <p:nvPr/>
          </p:nvSpPr>
          <p:spPr>
            <a:xfrm>
              <a:off x="4580744" y="4714625"/>
              <a:ext cx="45719" cy="1299980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3689" y="4714625"/>
            <a:ext cx="2049026" cy="2059152"/>
            <a:chOff x="5073689" y="4714625"/>
            <a:chExt cx="2049026" cy="2059152"/>
          </a:xfrm>
        </p:grpSpPr>
        <p:pic>
          <p:nvPicPr>
            <p:cNvPr id="13" name="Picture 12" descr="Screen Shot 2014-03-19 at 4.15.48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909" y="6053777"/>
              <a:ext cx="41806" cy="720000"/>
            </a:xfrm>
            <a:prstGeom prst="rect">
              <a:avLst/>
            </a:prstGeom>
            <a:ln>
              <a:solidFill>
                <a:srgbClr val="00FF00"/>
              </a:solidFill>
            </a:ln>
          </p:spPr>
        </p:pic>
        <p:sp>
          <p:nvSpPr>
            <p:cNvPr id="23" name="Rectangle 22"/>
            <p:cNvSpPr/>
            <p:nvPr/>
          </p:nvSpPr>
          <p:spPr>
            <a:xfrm>
              <a:off x="5073689" y="4714625"/>
              <a:ext cx="45719" cy="129998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82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972" y="1147371"/>
            <a:ext cx="68841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For each subject </a:t>
            </a:r>
            <a:r>
              <a:rPr lang="en-US" i="1" dirty="0" err="1" smtClean="0">
                <a:latin typeface="Trebuchet MS"/>
                <a:cs typeface="Trebuchet MS"/>
              </a:rPr>
              <a:t>i</a:t>
            </a:r>
            <a:r>
              <a:rPr lang="en-US" dirty="0" smtClean="0">
                <a:latin typeface="Trebuchet MS"/>
                <a:cs typeface="Trebuchet MS"/>
              </a:rPr>
              <a:t> (for </a:t>
            </a:r>
            <a:r>
              <a:rPr lang="en-US" i="1" dirty="0" err="1" smtClean="0">
                <a:latin typeface="Trebuchet MS"/>
                <a:cs typeface="Trebuchet MS"/>
              </a:rPr>
              <a:t>i</a:t>
            </a:r>
            <a:r>
              <a:rPr lang="en-US" dirty="0" smtClean="0">
                <a:latin typeface="Trebuchet MS"/>
                <a:cs typeface="Trebuchet MS"/>
              </a:rPr>
              <a:t>=1,…</a:t>
            </a:r>
            <a:r>
              <a:rPr lang="en-US" i="1" dirty="0" smtClean="0">
                <a:latin typeface="Trebuchet MS"/>
                <a:cs typeface="Trebuchet MS"/>
              </a:rPr>
              <a:t>k</a:t>
            </a:r>
            <a:r>
              <a:rPr lang="en-US" dirty="0" smtClean="0">
                <a:latin typeface="Trebuchet MS"/>
                <a:cs typeface="Trebuchet MS"/>
              </a:rPr>
              <a:t>) we have a dictionary</a:t>
            </a:r>
          </a:p>
          <a:p>
            <a:endParaRPr lang="en-US" i="1" dirty="0">
              <a:latin typeface="Trebuchet MS"/>
              <a:cs typeface="Trebuchet MS"/>
            </a:endParaRPr>
          </a:p>
          <a:p>
            <a:r>
              <a:rPr lang="en-US" i="1" dirty="0" smtClean="0">
                <a:latin typeface="Trebuchet MS"/>
                <a:cs typeface="Trebuchet MS"/>
              </a:rPr>
              <a:t>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i="1" baseline="-25000" dirty="0" smtClean="0">
                <a:latin typeface="Trebuchet MS"/>
                <a:cs typeface="Trebuchet MS"/>
              </a:rPr>
              <a:t>i</a:t>
            </a:r>
            <a:r>
              <a:rPr lang="en-US" i="1" dirty="0" smtClean="0">
                <a:latin typeface="Trebuchet MS"/>
                <a:cs typeface="Trebuchet MS"/>
              </a:rPr>
              <a:t> = </a:t>
            </a:r>
            <a:r>
              <a:rPr lang="en-US" dirty="0" smtClean="0">
                <a:latin typeface="Trebuchet MS"/>
                <a:cs typeface="Trebuchet MS"/>
              </a:rPr>
              <a:t>[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i="1" baseline="-25000" dirty="0" smtClean="0">
                <a:latin typeface="Trebuchet MS"/>
                <a:cs typeface="Trebuchet MS"/>
              </a:rPr>
              <a:t>i</a:t>
            </a:r>
            <a:r>
              <a:rPr lang="en-US" baseline="-25000" dirty="0" smtClean="0">
                <a:latin typeface="Trebuchet MS"/>
                <a:cs typeface="Trebuchet MS"/>
              </a:rPr>
              <a:t>1</a:t>
            </a:r>
            <a:r>
              <a:rPr lang="en-US" i="1" dirty="0" smtClean="0">
                <a:latin typeface="Trebuchet MS"/>
                <a:cs typeface="Trebuchet MS"/>
              </a:rPr>
              <a:t>, 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i="1" baseline="-25000" dirty="0" smtClean="0">
                <a:latin typeface="Trebuchet MS"/>
                <a:cs typeface="Trebuchet MS"/>
              </a:rPr>
              <a:t>i</a:t>
            </a:r>
            <a:r>
              <a:rPr lang="en-US" baseline="-25000" dirty="0" smtClean="0">
                <a:latin typeface="Trebuchet MS"/>
                <a:cs typeface="Trebuchet MS"/>
              </a:rPr>
              <a:t>2</a:t>
            </a:r>
            <a:r>
              <a:rPr lang="en-US" i="1" dirty="0" smtClean="0">
                <a:latin typeface="Trebuchet MS"/>
                <a:cs typeface="Trebuchet MS"/>
              </a:rPr>
              <a:t>, …, </a:t>
            </a:r>
            <a:r>
              <a:rPr lang="en-US" b="1" dirty="0" smtClean="0">
                <a:latin typeface="Trebuchet MS"/>
                <a:cs typeface="Trebuchet MS"/>
              </a:rPr>
              <a:t>v</a:t>
            </a:r>
            <a:r>
              <a:rPr lang="en-US" i="1" baseline="-25000" dirty="0" smtClean="0">
                <a:latin typeface="Trebuchet MS"/>
                <a:cs typeface="Trebuchet MS"/>
              </a:rPr>
              <a:t>in</a:t>
            </a:r>
            <a:r>
              <a:rPr lang="en-US" dirty="0" smtClean="0">
                <a:latin typeface="Trebuchet MS"/>
                <a:cs typeface="Trebuchet MS"/>
              </a:rPr>
              <a:t>]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We define a new matrix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 by concatenating all individual dictionaries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i="1" dirty="0">
                <a:latin typeface="Trebuchet MS"/>
                <a:cs typeface="Trebuchet MS"/>
              </a:rPr>
              <a:t>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i="1" dirty="0" smtClean="0">
                <a:latin typeface="Trebuchet MS"/>
                <a:cs typeface="Trebuchet MS"/>
              </a:rPr>
              <a:t> </a:t>
            </a:r>
            <a:r>
              <a:rPr lang="en-US" i="1" dirty="0">
                <a:latin typeface="Trebuchet MS"/>
                <a:cs typeface="Trebuchet MS"/>
              </a:rPr>
              <a:t>= </a:t>
            </a:r>
            <a:r>
              <a:rPr lang="en-US" dirty="0" smtClean="0">
                <a:latin typeface="Trebuchet MS"/>
                <a:cs typeface="Trebuchet MS"/>
              </a:rPr>
              <a:t>[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baseline="-25000" dirty="0" smtClean="0">
                <a:latin typeface="Trebuchet MS"/>
                <a:cs typeface="Trebuchet MS"/>
              </a:rPr>
              <a:t>1</a:t>
            </a:r>
            <a:r>
              <a:rPr lang="en-US" i="1" dirty="0">
                <a:latin typeface="Trebuchet MS"/>
                <a:cs typeface="Trebuchet MS"/>
              </a:rPr>
              <a:t>,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baseline="-25000" dirty="0" smtClean="0">
                <a:latin typeface="Trebuchet MS"/>
                <a:cs typeface="Trebuchet MS"/>
              </a:rPr>
              <a:t>2</a:t>
            </a:r>
            <a:r>
              <a:rPr lang="en-US" i="1" dirty="0">
                <a:latin typeface="Trebuchet MS"/>
                <a:cs typeface="Trebuchet MS"/>
              </a:rPr>
              <a:t>, …, </a:t>
            </a:r>
            <a:r>
              <a:rPr lang="en-US" b="1" dirty="0" err="1" smtClean="0">
                <a:latin typeface="Trebuchet MS"/>
                <a:cs typeface="Trebuchet MS"/>
              </a:rPr>
              <a:t>A</a:t>
            </a:r>
            <a:r>
              <a:rPr lang="en-US" i="1" baseline="-25000" dirty="0" err="1" smtClean="0">
                <a:latin typeface="Trebuchet MS"/>
                <a:cs typeface="Trebuchet MS"/>
              </a:rPr>
              <a:t>k</a:t>
            </a:r>
            <a:r>
              <a:rPr lang="en-US" dirty="0" smtClean="0">
                <a:latin typeface="Trebuchet MS"/>
                <a:cs typeface="Trebuchet MS"/>
              </a:rPr>
              <a:t>]</a:t>
            </a:r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The size of </a:t>
            </a:r>
            <a:r>
              <a:rPr lang="en-US" b="1" dirty="0" smtClean="0"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 is m x (</a:t>
            </a:r>
            <a:r>
              <a:rPr lang="en-US" i="1" dirty="0" err="1" smtClean="0">
                <a:latin typeface="Trebuchet MS"/>
                <a:cs typeface="Trebuchet MS"/>
              </a:rPr>
              <a:t>nk</a:t>
            </a:r>
            <a:r>
              <a:rPr lang="en-US" dirty="0" smtClean="0">
                <a:latin typeface="Trebuchet MS"/>
                <a:cs typeface="Trebuchet MS"/>
              </a:rPr>
              <a:t>)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A is normalized (its columns have unit l</a:t>
            </a:r>
            <a:r>
              <a:rPr lang="en-US" baseline="30000" dirty="0" smtClean="0">
                <a:latin typeface="Trebuchet MS"/>
                <a:cs typeface="Trebuchet MS"/>
              </a:rPr>
              <a:t>2</a:t>
            </a:r>
            <a:r>
              <a:rPr lang="en-US" dirty="0" smtClean="0">
                <a:latin typeface="Trebuchet MS"/>
                <a:cs typeface="Trebuchet MS"/>
              </a:rPr>
              <a:t> norm).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0567" y="1173808"/>
            <a:ext cx="1220126" cy="5675836"/>
            <a:chOff x="300567" y="1173808"/>
            <a:chExt cx="1220126" cy="5675836"/>
          </a:xfrm>
        </p:grpSpPr>
        <p:pic>
          <p:nvPicPr>
            <p:cNvPr id="4" name="Picture 3" descr="Screen Shot 2014-03-19 at 3.55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7" y="1182164"/>
              <a:ext cx="1137577" cy="562503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36873" y="1173808"/>
              <a:ext cx="183820" cy="5675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18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5296" y="1094085"/>
            <a:ext cx="6157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a test image is classified?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A new test image </a:t>
            </a:r>
            <a:r>
              <a:rPr lang="en-US" b="1" dirty="0" smtClean="0">
                <a:latin typeface="Trebuchet MS"/>
                <a:cs typeface="Trebuchet MS"/>
              </a:rPr>
              <a:t>I</a:t>
            </a:r>
            <a:r>
              <a:rPr lang="en-US" baseline="30000" dirty="0" smtClean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 is represented as vector </a:t>
            </a:r>
            <a:r>
              <a:rPr lang="en-US" b="1" dirty="0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 of </a:t>
            </a:r>
            <a:r>
              <a:rPr lang="en-US" i="1" dirty="0" smtClean="0">
                <a:latin typeface="Trebuchet MS"/>
                <a:cs typeface="Trebuchet MS"/>
              </a:rPr>
              <a:t>m</a:t>
            </a:r>
            <a:r>
              <a:rPr lang="en-US" dirty="0" smtClean="0">
                <a:latin typeface="Trebuchet MS"/>
                <a:cs typeface="Trebuchet MS"/>
              </a:rPr>
              <a:t> elements (using the same representation of the training images)</a:t>
            </a:r>
          </a:p>
        </p:txBody>
      </p:sp>
      <p:pic>
        <p:nvPicPr>
          <p:cNvPr id="4" name="Picture 3" descr="Screen Shot 2014-03-19 at 3.5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" y="1182164"/>
            <a:ext cx="1137577" cy="56250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3591" y="3577058"/>
            <a:ext cx="173394" cy="3239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3011" y="1147372"/>
            <a:ext cx="183820" cy="2286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12673" y="3409722"/>
            <a:ext cx="157521" cy="193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65419" y="2408782"/>
            <a:ext cx="1183447" cy="2033030"/>
            <a:chOff x="1265419" y="2408782"/>
            <a:chExt cx="1183447" cy="2033030"/>
          </a:xfrm>
        </p:grpSpPr>
        <p:sp>
          <p:nvSpPr>
            <p:cNvPr id="9" name="Rectangle 8"/>
            <p:cNvSpPr/>
            <p:nvPr/>
          </p:nvSpPr>
          <p:spPr>
            <a:xfrm>
              <a:off x="1265419" y="3038203"/>
              <a:ext cx="3099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rebuchet MS"/>
                  <a:cs typeface="Trebuchet MS"/>
                </a:rPr>
                <a:t>I</a:t>
              </a:r>
              <a:r>
                <a:rPr lang="en-US" baseline="30000" dirty="0">
                  <a:latin typeface="Trebuchet MS"/>
                  <a:cs typeface="Trebuchet MS"/>
                </a:rPr>
                <a:t>t</a:t>
              </a:r>
              <a:r>
                <a:rPr lang="en-US" dirty="0">
                  <a:latin typeface="Trebuchet MS"/>
                  <a:cs typeface="Trebuchet MS"/>
                </a:rPr>
                <a:t> 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7" idx="6"/>
            </p:cNvCxnSpPr>
            <p:nvPr/>
          </p:nvCxnSpPr>
          <p:spPr>
            <a:xfrm flipV="1">
              <a:off x="1470194" y="3505226"/>
              <a:ext cx="251778" cy="12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Screen Shot 2014-03-20 at 8.40.02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1972" y="2408782"/>
              <a:ext cx="726894" cy="203303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700297" y="2596326"/>
            <a:ext cx="625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Now, we look for a sparse representation of </a:t>
            </a:r>
            <a:r>
              <a:rPr lang="en-US" b="1" dirty="0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 using l1-minimization approach: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464" y="3305578"/>
            <a:ext cx="5174348" cy="7690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01720" y="4000947"/>
            <a:ext cx="62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W</a:t>
            </a:r>
            <a:r>
              <a:rPr lang="en-US" dirty="0" smtClean="0">
                <a:latin typeface="Trebuchet MS"/>
                <a:cs typeface="Trebuchet MS"/>
              </a:rPr>
              <a:t>e compute the residuals: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58" y="4612498"/>
            <a:ext cx="3159716" cy="51855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13001" y="5243727"/>
            <a:ext cx="625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The identity of </a:t>
            </a:r>
            <a:r>
              <a:rPr lang="en-US" b="1" dirty="0" smtClean="0">
                <a:latin typeface="Trebuchet MS"/>
                <a:cs typeface="Trebuchet MS"/>
              </a:rPr>
              <a:t>I</a:t>
            </a:r>
            <a:r>
              <a:rPr lang="en-US" baseline="30000" dirty="0" smtClean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 is 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39" y="5909815"/>
            <a:ext cx="3159716" cy="409479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549386" y="4074647"/>
            <a:ext cx="2243256" cy="710079"/>
            <a:chOff x="6549386" y="4074647"/>
            <a:chExt cx="2243256" cy="710079"/>
          </a:xfrm>
        </p:grpSpPr>
        <p:grpSp>
          <p:nvGrpSpPr>
            <p:cNvPr id="37" name="Group 36"/>
            <p:cNvGrpSpPr/>
            <p:nvPr/>
          </p:nvGrpSpPr>
          <p:grpSpPr>
            <a:xfrm>
              <a:off x="6700033" y="4437254"/>
              <a:ext cx="2092609" cy="347472"/>
              <a:chOff x="6700033" y="4437254"/>
              <a:chExt cx="2092609" cy="34747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6709663" y="4441812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700033" y="4784726"/>
                <a:ext cx="20926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486641" y="4437254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6862063" y="4526545"/>
                <a:ext cx="331502" cy="255902"/>
                <a:chOff x="6862063" y="4437254"/>
                <a:chExt cx="331502" cy="345193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7307539" y="4676434"/>
                <a:ext cx="331502" cy="90743"/>
                <a:chOff x="6862063" y="4437254"/>
                <a:chExt cx="331502" cy="34519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7991383" y="4516125"/>
                <a:ext cx="331502" cy="255902"/>
                <a:chOff x="6862063" y="4437254"/>
                <a:chExt cx="331502" cy="34519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8" name="Picture 37" descr="Screen Shot 2014-03-20 at 8.57.50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386" y="4074647"/>
              <a:ext cx="320553" cy="320553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549386" y="4980324"/>
            <a:ext cx="2240977" cy="1303259"/>
            <a:chOff x="6549386" y="4980324"/>
            <a:chExt cx="2240977" cy="1303259"/>
          </a:xfrm>
        </p:grpSpPr>
        <p:grpSp>
          <p:nvGrpSpPr>
            <p:cNvPr id="39" name="Group 38"/>
            <p:cNvGrpSpPr/>
            <p:nvPr/>
          </p:nvGrpSpPr>
          <p:grpSpPr>
            <a:xfrm>
              <a:off x="6697754" y="5395613"/>
              <a:ext cx="2092609" cy="347472"/>
              <a:chOff x="6700033" y="4437254"/>
              <a:chExt cx="2092609" cy="347472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6709663" y="4441812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700033" y="4784726"/>
                <a:ext cx="20926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486641" y="4437254"/>
                <a:ext cx="0" cy="3429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193565" y="4526551"/>
                <a:ext cx="0" cy="25421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/>
              <p:cNvGrpSpPr/>
              <p:nvPr/>
            </p:nvGrpSpPr>
            <p:grpSpPr>
              <a:xfrm>
                <a:off x="7307539" y="4676434"/>
                <a:ext cx="331502" cy="90743"/>
                <a:chOff x="6862063" y="4437254"/>
                <a:chExt cx="331502" cy="345193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862063" y="4439533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193565" y="4437254"/>
                  <a:ext cx="0" cy="34291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2" name="Picture 51" descr="Screen Shot 2014-03-20 at 8.57.57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386" y="4980324"/>
              <a:ext cx="764722" cy="419847"/>
            </a:xfrm>
            <a:prstGeom prst="rect">
              <a:avLst/>
            </a:prstGeom>
          </p:spPr>
        </p:pic>
        <p:sp>
          <p:nvSpPr>
            <p:cNvPr id="53" name="Right Brace 52"/>
            <p:cNvSpPr/>
            <p:nvPr/>
          </p:nvSpPr>
          <p:spPr>
            <a:xfrm rot="16200000" flipH="1">
              <a:off x="7396355" y="5655627"/>
              <a:ext cx="98237" cy="50837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01408" y="5914251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M Roman 10 Regular"/>
                  <a:cs typeface="LM Roman 10 Regular"/>
                </a:rPr>
                <a:t>i</a:t>
              </a:r>
              <a:endParaRPr lang="en-US" i="1" dirty="0">
                <a:latin typeface="LM Roman 10 Regular"/>
                <a:cs typeface="LM Roman 10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2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7" grpId="0" build="p"/>
      <p:bldP spid="19" grpId="0" build="p"/>
      <p:bldP spid="2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191" y="-237062"/>
            <a:ext cx="91440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Sparse Representation Classification (SRC)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55588" y="753524"/>
            <a:ext cx="8280400" cy="513305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Wright, et. Al. Robust Face Recognition via Sparse Representation. PAMI 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5296" y="1094085"/>
            <a:ext cx="615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good is the classification?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We use the </a:t>
            </a:r>
            <a:r>
              <a:rPr lang="en-US" dirty="0" err="1" smtClean="0">
                <a:latin typeface="Trebuchet MS"/>
                <a:cs typeface="Trebuchet MS"/>
              </a:rPr>
              <a:t>Sparsity</a:t>
            </a:r>
            <a:r>
              <a:rPr lang="en-US" dirty="0" smtClean="0">
                <a:latin typeface="Trebuchet MS"/>
                <a:cs typeface="Trebuchet MS"/>
              </a:rPr>
              <a:t> Concentration Index (SCI)</a:t>
            </a:r>
          </a:p>
        </p:txBody>
      </p:sp>
      <p:pic>
        <p:nvPicPr>
          <p:cNvPr id="4" name="Picture 3" descr="Screen Shot 2014-03-19 at 3.5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" y="1182164"/>
            <a:ext cx="1137577" cy="56250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33591" y="3577058"/>
            <a:ext cx="173394" cy="32397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33011" y="1147372"/>
            <a:ext cx="183820" cy="2286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014561" y="2379827"/>
            <a:ext cx="7129439" cy="1349685"/>
            <a:chOff x="2014561" y="2379827"/>
            <a:chExt cx="7129439" cy="1349685"/>
          </a:xfrm>
        </p:grpSpPr>
        <p:pic>
          <p:nvPicPr>
            <p:cNvPr id="10" name="Picture 9" descr="Screen Shot 2014-03-20 at 9.06.3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561" y="2379827"/>
              <a:ext cx="6858000" cy="8763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2715296" y="3215815"/>
              <a:ext cx="6428704" cy="5136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creen Shot 2014-03-20 at 9.08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33" y="3214250"/>
            <a:ext cx="6813275" cy="14536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69" y="4839601"/>
            <a:ext cx="6813275" cy="14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8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678" y="1826033"/>
            <a:ext cx="7922942" cy="14700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Face Recognition via Adaptive Sparse Representations of Random Patches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4188" y="1978433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rebuchet MS"/>
                <a:cs typeface="Trebuchet MS"/>
              </a:rPr>
              <a:t>Can random patches be used </a:t>
            </a:r>
          </a:p>
          <a:p>
            <a:r>
              <a:rPr lang="en-US" sz="3200" dirty="0" smtClean="0">
                <a:latin typeface="Trebuchet MS"/>
                <a:cs typeface="Trebuchet MS"/>
              </a:rPr>
              <a:t>to recognize any face?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151528" y="4289606"/>
            <a:ext cx="4975412" cy="76050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Domingo Mery – Kevin Bowyer</a:t>
            </a:r>
          </a:p>
        </p:txBody>
      </p:sp>
    </p:spTree>
    <p:extLst>
      <p:ext uri="{BB962C8B-B14F-4D97-AF65-F5344CB8AC3E}">
        <p14:creationId xmlns:p14="http://schemas.microsoft.com/office/powerpoint/2010/main" val="16366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4188" y="1978433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rebuchet MS"/>
                <a:cs typeface="Trebuchet MS"/>
              </a:rPr>
              <a:t>Can random patches be used </a:t>
            </a:r>
          </a:p>
          <a:p>
            <a:r>
              <a:rPr lang="en-US" sz="3200" dirty="0" smtClean="0">
                <a:latin typeface="Trebuchet MS"/>
                <a:cs typeface="Trebuchet MS"/>
              </a:rPr>
              <a:t>to recognize any face?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8459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xmlns:p14="http://schemas.microsoft.com/office/powerpoint/2010/main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85185E-6 L -0.0007 -0.228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92" y="2389886"/>
            <a:ext cx="1363717" cy="16667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88095" y="29888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37295" y="31539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0595" y="31412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4895" y="27856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37295" y="26205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46795" y="25189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7395" y="31412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5495" y="28999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67395" y="2607895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03465" y="33092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52665" y="34743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85965" y="34616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600265" y="31060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52665" y="29409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30085" y="25769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82765" y="34616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00470" y="343025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282765" y="2928231"/>
            <a:ext cx="376222" cy="374285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3589381" y="2389886"/>
            <a:ext cx="293867" cy="16667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37074" y="2673343"/>
            <a:ext cx="2338284" cy="10984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 Recognition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2" idx="1"/>
            <a:endCxn id="29" idx="1"/>
          </p:cNvCxnSpPr>
          <p:nvPr/>
        </p:nvCxnSpPr>
        <p:spPr>
          <a:xfrm flipV="1">
            <a:off x="3883248" y="3222588"/>
            <a:ext cx="353826" cy="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575438" y="3217548"/>
            <a:ext cx="353826" cy="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5791" y="3034341"/>
            <a:ext cx="156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"/>
                <a:cs typeface="Courier"/>
              </a:rPr>
              <a:t>Mary Smith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612586" y="40984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rebuchet MS"/>
                <a:cs typeface="Trebuchet MS"/>
              </a:rPr>
              <a:t>Can </a:t>
            </a:r>
            <a:r>
              <a:rPr lang="en-US" sz="3200" dirty="0" smtClean="0">
                <a:solidFill>
                  <a:schemeClr val="accent6"/>
                </a:solidFill>
                <a:latin typeface="Trebuchet MS"/>
                <a:cs typeface="Trebuchet MS"/>
              </a:rPr>
              <a:t>random patches</a:t>
            </a:r>
            <a:r>
              <a:rPr lang="en-US" sz="3200" dirty="0" smtClean="0">
                <a:latin typeface="Trebuchet MS"/>
                <a:cs typeface="Trebuchet MS"/>
              </a:rPr>
              <a:t> be used </a:t>
            </a:r>
          </a:p>
          <a:p>
            <a:r>
              <a:rPr lang="en-US" sz="3200" dirty="0" smtClean="0">
                <a:latin typeface="Trebuchet MS"/>
                <a:cs typeface="Trebuchet MS"/>
              </a:rPr>
              <a:t>to recognize any face?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4695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7787</TotalTime>
  <Words>2232</Words>
  <Application>Microsoft Macintosh PowerPoint</Application>
  <PresentationFormat>On-screen Show (4:3)</PresentationFormat>
  <Paragraphs>1021</Paragraphs>
  <Slides>68</Slides>
  <Notes>45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Calibri</vt:lpstr>
      <vt:lpstr>Consolas</vt:lpstr>
      <vt:lpstr>Courier</vt:lpstr>
      <vt:lpstr>LM Roman 10 Bold</vt:lpstr>
      <vt:lpstr>LM Roman 10 Regular</vt:lpstr>
      <vt:lpstr>OCR A Std</vt:lpstr>
      <vt:lpstr>Times New Roman</vt:lpstr>
      <vt:lpstr>Trebuchet MS</vt:lpstr>
      <vt:lpstr>Arial</vt:lpstr>
      <vt:lpstr>Office Theme</vt:lpstr>
      <vt:lpstr>Face Recognition via Adaptive Sparse Representations of Random Patches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 Recognition via Adaptive Sparse Representations of Random Patches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Recognition of Facial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random patches be used  to recognize   any face?</vt:lpstr>
      <vt:lpstr>Face Recognition via Adaptive Sparse Representations of Random Patches</vt:lpstr>
      <vt:lpstr>Face Recognition via Adaptive Sparse Representations of Random Patches</vt:lpstr>
      <vt:lpstr>SRC</vt:lpstr>
      <vt:lpstr>Sparse Representation Classification (SRC)</vt:lpstr>
      <vt:lpstr>Sparse Representation Classification (SRC)</vt:lpstr>
      <vt:lpstr>Sparse Representation Classification (SRC)</vt:lpstr>
      <vt:lpstr>Sparse Representation Classification (SRC)</vt:lpstr>
    </vt:vector>
  </TitlesOfParts>
  <Company>Escuela de Ingenieria PUC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177</cp:revision>
  <dcterms:created xsi:type="dcterms:W3CDTF">2013-11-07T20:27:34Z</dcterms:created>
  <dcterms:modified xsi:type="dcterms:W3CDTF">2016-06-14T12:55:18Z</dcterms:modified>
</cp:coreProperties>
</file>